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webextensions/webextension1.xml" ContentType="application/vnd.ms-office.webextension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147480072" r:id="rId2"/>
    <p:sldId id="2147480071" r:id="rId3"/>
    <p:sldId id="2147480073" r:id="rId4"/>
    <p:sldId id="2147480074" r:id="rId5"/>
    <p:sldId id="2147480075" r:id="rId6"/>
    <p:sldId id="2147480076" r:id="rId7"/>
    <p:sldId id="2147480078" r:id="rId8"/>
    <p:sldId id="2147480079" r:id="rId9"/>
    <p:sldId id="2147480080" r:id="rId10"/>
    <p:sldId id="2147480082" r:id="rId11"/>
    <p:sldId id="2147480086" r:id="rId12"/>
    <p:sldId id="2147480083" r:id="rId13"/>
    <p:sldId id="2147480081" r:id="rId14"/>
    <p:sldId id="2036" r:id="rId15"/>
    <p:sldId id="2037" r:id="rId16"/>
    <p:sldId id="2147480084" r:id="rId17"/>
    <p:sldId id="2147480085" r:id="rId18"/>
    <p:sldId id="2147480087" r:id="rId19"/>
    <p:sldId id="2147480088" r:id="rId20"/>
    <p:sldId id="2147480104" r:id="rId21"/>
    <p:sldId id="2147480094" r:id="rId22"/>
    <p:sldId id="2147480089" r:id="rId23"/>
    <p:sldId id="2147480090" r:id="rId24"/>
    <p:sldId id="2147480103" r:id="rId25"/>
    <p:sldId id="2147480091" r:id="rId26"/>
    <p:sldId id="2147480099" r:id="rId27"/>
    <p:sldId id="2147480101" r:id="rId28"/>
    <p:sldId id="2147480102" r:id="rId29"/>
    <p:sldId id="2147480092" r:id="rId30"/>
    <p:sldId id="2147480095" r:id="rId31"/>
    <p:sldId id="2147480093" r:id="rId32"/>
    <p:sldId id="2147480096" r:id="rId33"/>
    <p:sldId id="2147480097" r:id="rId34"/>
    <p:sldId id="2147480098" r:id="rId35"/>
    <p:sldId id="2147480100" r:id="rId36"/>
    <p:sldId id="214748010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C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71241" autoAdjust="0"/>
  </p:normalViewPr>
  <p:slideViewPr>
    <p:cSldViewPr snapToGrid="0">
      <p:cViewPr varScale="1">
        <p:scale>
          <a:sx n="85" d="100"/>
          <a:sy n="85" d="100"/>
        </p:scale>
        <p:origin x="21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85E06-204C-4421-9E4A-2F7D6C491CDC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C0984-FEA2-440B-8F6F-D815196A2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2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story about robot </a:t>
            </a:r>
            <a:r>
              <a:rPr lang="en-US" dirty="0" err="1"/>
              <a:t>en</a:t>
            </a:r>
            <a:r>
              <a:rPr lang="en-US" dirty="0"/>
              <a:t>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8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3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7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peur</a:t>
            </a:r>
            <a:r>
              <a:rPr lang="en-US" dirty="0"/>
              <a:t> de ne pas </a:t>
            </a:r>
            <a:r>
              <a:rPr lang="en-US" dirty="0" err="1"/>
              <a:t>trouver</a:t>
            </a:r>
            <a:r>
              <a:rPr lang="en-US" dirty="0"/>
              <a:t> le job –Sorbonne </a:t>
            </a:r>
            <a:r>
              <a:rPr lang="en-US" dirty="0" err="1"/>
              <a:t>semaine</a:t>
            </a:r>
            <a:r>
              <a:rPr lang="en-US" dirty="0"/>
              <a:t> </a:t>
            </a:r>
            <a:r>
              <a:rPr lang="en-US" dirty="0" err="1"/>
              <a:t>derniere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60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Chosir</a:t>
            </a:r>
            <a:r>
              <a:rPr lang="en-US" dirty="0"/>
              <a:t> IA et comment </a:t>
            </a:r>
            <a:r>
              <a:rPr lang="en-US" dirty="0" err="1"/>
              <a:t>choisir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5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27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28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4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86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8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✅ </a:t>
            </a:r>
            <a:r>
              <a:rPr lang="fr-FR" b="1" dirty="0"/>
              <a:t>Ré</a:t>
            </a:r>
          </a:p>
          <a:p>
            <a:r>
              <a:rPr lang="fr-FR" dirty="0"/>
              <a:t>✅ </a:t>
            </a:r>
            <a:r>
              <a:rPr lang="fr-FR" b="1" dirty="0"/>
              <a:t>Réponse :</a:t>
            </a:r>
            <a:r>
              <a:rPr lang="fr-FR" dirty="0"/>
              <a:t> d) La plasticité cérébrale et ses effets à long terme</a:t>
            </a:r>
          </a:p>
          <a:p>
            <a:r>
              <a:rPr lang="fr-FR" b="1" dirty="0" err="1"/>
              <a:t>Reponse</a:t>
            </a:r>
            <a:r>
              <a:rPr lang="fr-FR" b="1" dirty="0"/>
              <a:t> :</a:t>
            </a:r>
            <a:r>
              <a:rPr lang="fr-FR" dirty="0"/>
              <a:t> b) Les décisions des réseaux neuronaux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65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46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04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8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26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5ED0-D73A-8284-A68C-CF446994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94F23-E17D-3142-D682-5615225DB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10C49-E017-035F-6995-A71219D77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✅ </a:t>
            </a:r>
            <a:r>
              <a:rPr lang="fr-FR" b="1" dirty="0"/>
              <a:t>Réponse :</a:t>
            </a:r>
            <a:r>
              <a:rPr lang="fr-FR" dirty="0"/>
              <a:t> b) Le comportement des utilisateurs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✅ </a:t>
            </a:r>
            <a:r>
              <a:rPr lang="fr-FR" b="1" dirty="0"/>
              <a:t>Réponse :</a:t>
            </a:r>
            <a:r>
              <a:rPr lang="fr-FR" dirty="0"/>
              <a:t> c) Les fluctuations hormonales influençant l’humeur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3A67-7DC2-6700-6F2B-07EF7F73D6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12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684D7-1FD1-1345-1261-9CDB63454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8A890-74E1-0549-0ED7-138375340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0D99D-DB2C-861B-F1E1-270B6D640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✅ </a:t>
            </a:r>
            <a:r>
              <a:rPr lang="fr-FR" b="1" dirty="0"/>
              <a:t>Réponse :</a:t>
            </a:r>
            <a:r>
              <a:rPr lang="fr-FR" dirty="0"/>
              <a:t> b) Ils proviennent de données diverses et non vérifiées</a:t>
            </a:r>
          </a:p>
          <a:p>
            <a:endParaRPr lang="fr-FR" dirty="0"/>
          </a:p>
          <a:p>
            <a:r>
              <a:rPr lang="fr-FR" dirty="0"/>
              <a:t>b) Ils proviennent de données diverses et non vérifiées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d) Toutes les réponses ci-dessus</a:t>
            </a:r>
          </a:p>
          <a:p>
            <a:endParaRPr lang="fr-FR" dirty="0"/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721EA-1C9A-F8B1-FB1B-819F4EB79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82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8886-6C02-939C-2EF2-C29D0725B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DA745-C255-7407-8CA8-38AC68E01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E836C-E19A-38CF-2EE6-AE7226615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✅ </a:t>
            </a:r>
            <a:r>
              <a:rPr lang="fr-FR" b="1" dirty="0"/>
              <a:t>Réponse :</a:t>
            </a:r>
            <a:r>
              <a:rPr lang="fr-FR" dirty="0"/>
              <a:t> a) L’auto-apprentissage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✅ </a:t>
            </a:r>
            <a:r>
              <a:rPr lang="fr-FR" b="1" dirty="0"/>
              <a:t>Réponse :</a:t>
            </a:r>
            <a:r>
              <a:rPr lang="fr-FR" dirty="0"/>
              <a:t> d) La synchronisation des rythmes circadiens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0D8EB-3702-2069-7ED6-EE624A5D0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00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quils</a:t>
            </a:r>
            <a:r>
              <a:rPr lang="en-US" dirty="0"/>
              <a:t> </a:t>
            </a:r>
            <a:r>
              <a:rPr lang="en-US" dirty="0" err="1"/>
              <a:t>veuent</a:t>
            </a:r>
            <a:r>
              <a:rPr lang="en-US" dirty="0"/>
              <a:t> </a:t>
            </a:r>
            <a:r>
              <a:rPr lang="en-US" dirty="0" err="1"/>
              <a:t>devenir</a:t>
            </a:r>
            <a:r>
              <a:rPr lang="en-US" dirty="0"/>
              <a:t> dans </a:t>
            </a:r>
            <a:r>
              <a:rPr lang="en-US" dirty="0" err="1"/>
              <a:t>cette</a:t>
            </a:r>
            <a:r>
              <a:rPr lang="en-US" dirty="0"/>
              <a:t> salle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91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L’importance</a:t>
            </a:r>
            <a:r>
              <a:rPr lang="en-US" dirty="0"/>
              <a:t> de soft skills – dev sans education ex Stepan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01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Faire avec 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7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realite</a:t>
            </a:r>
            <a:r>
              <a:rPr lang="en-US" dirty="0"/>
              <a:t> dans quelle on vit</a:t>
            </a:r>
          </a:p>
          <a:p>
            <a:r>
              <a:rPr lang="en-US" dirty="0" err="1"/>
              <a:t>Securité</a:t>
            </a:r>
            <a:r>
              <a:rPr lang="en-US" dirty="0"/>
              <a:t> de job bon dev ne </a:t>
            </a:r>
            <a:r>
              <a:rPr lang="en-US" dirty="0" err="1"/>
              <a:t>seras</a:t>
            </a:r>
            <a:r>
              <a:rPr lang="en-US" dirty="0"/>
              <a:t> pas </a:t>
            </a:r>
            <a:r>
              <a:rPr lang="en-US" dirty="0" err="1"/>
              <a:t>remplace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le Mauvais dev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etre</a:t>
            </a:r>
            <a:r>
              <a:rPr lang="en-US" dirty="0"/>
              <a:t> </a:t>
            </a:r>
            <a:r>
              <a:rPr lang="en-US" dirty="0" err="1"/>
              <a:t>remplace</a:t>
            </a:r>
            <a:r>
              <a:rPr lang="en-US" dirty="0"/>
              <a:t> par </a:t>
            </a:r>
            <a:r>
              <a:rPr lang="en-US" dirty="0" err="1"/>
              <a:t>ia</a:t>
            </a:r>
            <a:endParaRPr lang="en-US" dirty="0"/>
          </a:p>
          <a:p>
            <a:r>
              <a:rPr lang="en-US" dirty="0"/>
              <a:t>Et le temps – et la </a:t>
            </a:r>
            <a:r>
              <a:rPr lang="en-US" dirty="0" err="1"/>
              <a:t>veill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0984-FEA2-440B-8F6F-D815196A2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2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92DBCEC2-8AE9-3782-893D-A626AAC4C1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228" y="2573202"/>
            <a:ext cx="5344642" cy="1681958"/>
          </a:xfrm>
          <a:prstGeom prst="rect">
            <a:avLst/>
          </a:prstGeom>
        </p:spPr>
      </p:pic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271FB7A-72FC-2B10-878C-854A9CF5A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8515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707281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506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0813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4C53E4F-2958-0FC0-1745-B9DBECE7A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76712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9814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6EDDB5AC-BBCB-7CEB-9BCA-27715FCAD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6649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52247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282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41103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04280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04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7969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7626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714A3419-0299-D6E2-EAEC-B759C421A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1533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87FC08B-CC69-ED5E-1E89-0FB4958D4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8596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ADD2377-43F1-3C9F-D5EF-EBBBA2C54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8832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2424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9737277-FC4D-0B1F-1FD5-5CD35AF44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5548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90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40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443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93164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0172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3968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73743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9208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953856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068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4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90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C3CADB3-1E72-D613-A509-B863360A3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461554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91087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281408E-274B-89C6-8571-F986E6EE6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75717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B2054C5-1258-8F24-CB3E-C0C7AA29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6718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14116FB-E904-DC73-7B06-3E2245263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280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360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D724FF2-BFB6-0799-B9AE-F83BA9177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79822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AC9CC-CBA7-2165-37C5-00D2CAABA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63338" cy="37151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94A1388-BD3C-450C-8D99-7C21AEFDA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9812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Learn-with Head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94CE2C-953A-10B8-F580-7F93E4F1234F}"/>
              </a:ext>
            </a:extLst>
          </p:cNvPr>
          <p:cNvGrpSpPr/>
          <p:nvPr userDrawn="1"/>
        </p:nvGrpSpPr>
        <p:grpSpPr>
          <a:xfrm>
            <a:off x="0" y="0"/>
            <a:ext cx="12192001" cy="1289051"/>
            <a:chOff x="0" y="0"/>
            <a:chExt cx="12192001" cy="12890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080A99-448F-6067-0FC9-8A3F1093BB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"/>
              <a:ext cx="12192001" cy="12890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129612-B6F9-E264-C307-D22FBB0EACA2}"/>
                </a:ext>
              </a:extLst>
            </p:cNvPr>
            <p:cNvSpPr/>
            <p:nvPr userDrawn="1"/>
          </p:nvSpPr>
          <p:spPr bwMode="auto">
            <a:xfrm>
              <a:off x="7315200" y="0"/>
              <a:ext cx="1454150" cy="82550"/>
            </a:xfrm>
            <a:prstGeom prst="rect">
              <a:avLst/>
            </a:prstGeom>
            <a:solidFill>
              <a:srgbClr val="E8E6D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605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B6A3D4E9-A69B-36D6-0102-4B231B875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76396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36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7B930E7F-5B91-31B0-B67D-DB8C41E8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Learn</a:t>
            </a:r>
            <a:br>
              <a:rPr lang="en-US" dirty="0"/>
            </a:br>
            <a:r>
              <a:rPr lang="en-US" dirty="0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28935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0587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24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2030761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marL="342834" marR="0" lvl="0" indent="-342834" algn="l" defTabSz="932563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51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E17B48-FF30-7A05-ECAB-0529CD0E3C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230" cy="68625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A19D09-E015-875B-03BC-428DB1A644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5751" y="446873"/>
            <a:ext cx="1165980" cy="2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498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_Learn-with Head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14D4A-3D84-63D4-621C-F0146E953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9BD062-242B-7C76-C2DD-D8D8F7B4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6596763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2C218158-577B-6E13-36F7-D124388A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962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 logo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B88687-6C36-E9C7-048E-C2F48A76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7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rgbClr val="C73ECC"/>
                    </a:gs>
                  </a:gsLst>
                  <a:lin ang="39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4616B2A1-AD0D-CD4E-C44A-AF6F29CA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73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00A7934-B6A5-1A91-FBCA-710DD07CE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54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D3ECBC57-006B-CB8F-1EDC-04C18F0D0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2702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66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750801D-F318-C32F-F1A8-2EB08A5D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07106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624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7246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62.png"/><Relationship Id="rId4" Type="http://schemas.microsoft.com/office/2011/relationships/webextension" Target="../webextensions/webextension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jpe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jpe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jpeg"/><Relationship Id="rId10" Type="http://schemas.openxmlformats.org/officeDocument/2006/relationships/image" Target="../media/image28.svg"/><Relationship Id="rId19" Type="http://schemas.openxmlformats.org/officeDocument/2006/relationships/image" Target="../media/image37.jp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m%C3%A9lie-raoul/" TargetMode="External"/><Relationship Id="rId13" Type="http://schemas.openxmlformats.org/officeDocument/2006/relationships/hyperlink" Target="https://www.linkedin.com/in/stephaniecourgey/en/" TargetMode="External"/><Relationship Id="rId18" Type="http://schemas.openxmlformats.org/officeDocument/2006/relationships/hyperlink" Target="https://www.linkedin.com/in/doctor-firass/" TargetMode="External"/><Relationship Id="rId3" Type="http://schemas.openxmlformats.org/officeDocument/2006/relationships/hyperlink" Target="https://www.linkedin.com/in/lucas-michel-ia/" TargetMode="External"/><Relationship Id="rId21" Type="http://schemas.openxmlformats.org/officeDocument/2006/relationships/hyperlink" Target="https://www.linkedin.com/in/matthieucorthesy/en/" TargetMode="External"/><Relationship Id="rId7" Type="http://schemas.openxmlformats.org/officeDocument/2006/relationships/hyperlink" Target="https://www.linkedin.com/in/sandie-conseil-formateur-chatgpt/" TargetMode="External"/><Relationship Id="rId12" Type="http://schemas.openxmlformats.org/officeDocument/2006/relationships/hyperlink" Target="https://www.linkedin.com/in/anne-lie-biwand-088896234/" TargetMode="External"/><Relationship Id="rId17" Type="http://schemas.openxmlformats.org/officeDocument/2006/relationships/hyperlink" Target="https://www.linkedin.com/in/marc-dufraisse/" TargetMode="Externa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www.linkedin.com/in/coach-ia-automatisation/" TargetMode="External"/><Relationship Id="rId20" Type="http://schemas.openxmlformats.org/officeDocument/2006/relationships/hyperlink" Target="https://www.linkedin.com/in/morganbancel/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www.linkedin.com/redir/redirect/?url=http%3A%2F%2FAurelia%2Ejobs&amp;urlhash=XTjY&amp;mt=-RXYSYr_A0hfTN43yT3u7kM94RVHnU1U7LD8sevNlJfwi_LBWIvS6BkfI7I_ytsCP3ym99VhiwH233tAX-qLNsbuBSoZz1-47U1s-c5q7ntME0ROMvwXM1TheQ&amp;isSdui=true" TargetMode="External"/><Relationship Id="rId11" Type="http://schemas.openxmlformats.org/officeDocument/2006/relationships/hyperlink" Target="https://www.linkedin.com/in/th%C3%A9ophile-burnet/" TargetMode="External"/><Relationship Id="rId5" Type="http://schemas.openxmlformats.org/officeDocument/2006/relationships/hyperlink" Target="https://www.linkedin.com/in/thibaut-roux/en/" TargetMode="External"/><Relationship Id="rId15" Type="http://schemas.openxmlformats.org/officeDocument/2006/relationships/hyperlink" Target="https://www.linkedin.com/in/bricetrophardy/en/" TargetMode="External"/><Relationship Id="rId10" Type="http://schemas.openxmlformats.org/officeDocument/2006/relationships/hyperlink" Target="https://www.linkedin.com/in/mlbonnaud/en/" TargetMode="External"/><Relationship Id="rId19" Type="http://schemas.openxmlformats.org/officeDocument/2006/relationships/hyperlink" Target="https://www.linkedin.com/in/guillaume-lanz/en/" TargetMode="External"/><Relationship Id="rId4" Type="http://schemas.openxmlformats.org/officeDocument/2006/relationships/hyperlink" Target="https://www.linkedin.com/in/yvan-demumieux/" TargetMode="External"/><Relationship Id="rId9" Type="http://schemas.openxmlformats.org/officeDocument/2006/relationships/hyperlink" Target="https://www.linkedin.com/in/arnaud-contival-aa947/" TargetMode="External"/><Relationship Id="rId14" Type="http://schemas.openxmlformats.org/officeDocument/2006/relationships/hyperlink" Target="https://www.linkedin.com/in/justinemorin1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40EFE-4AB9-E1D4-0796-E757E010DDDA}"/>
              </a:ext>
            </a:extLst>
          </p:cNvPr>
          <p:cNvSpPr txBox="1"/>
          <p:nvPr/>
        </p:nvSpPr>
        <p:spPr>
          <a:xfrm>
            <a:off x="2182379" y="1953364"/>
            <a:ext cx="914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400" b="1" i="0" dirty="0">
                <a:solidFill>
                  <a:srgbClr val="D14043"/>
                </a:solidFill>
                <a:effectLst/>
                <a:latin typeface="Montserrat" pitchFamily="2" charset="0"/>
              </a:rPr>
              <a:t>IA &amp;</a:t>
            </a:r>
            <a:r>
              <a:rPr lang="fr-FR" sz="4400" b="1" dirty="0">
                <a:solidFill>
                  <a:srgbClr val="D14043"/>
                </a:solidFill>
                <a:latin typeface="Montserrat" pitchFamily="2" charset="0"/>
              </a:rPr>
              <a:t> </a:t>
            </a:r>
            <a:r>
              <a:rPr lang="fr-FR" sz="4400" b="1" i="0" dirty="0">
                <a:solidFill>
                  <a:srgbClr val="D14043"/>
                </a:solidFill>
                <a:effectLst/>
                <a:latin typeface="Montserrat" pitchFamily="2" charset="0"/>
              </a:rPr>
              <a:t>Veille Technologique</a:t>
            </a:r>
          </a:p>
        </p:txBody>
      </p:sp>
      <p:pic>
        <p:nvPicPr>
          <p:cNvPr id="2050" name="Picture 2" descr="5 ominously funny cartoons about AI | The Week">
            <a:extLst>
              <a:ext uri="{FF2B5EF4-FFF2-40B4-BE49-F238E27FC236}">
                <a16:creationId xmlns:a16="http://schemas.microsoft.com/office/drawing/2014/main" id="{568EE9DA-DA05-F435-3499-F4E71D14F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82" y="3072114"/>
            <a:ext cx="4096170" cy="27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35 Funny AI Memes About Computer Learning, Made By Humans, For Now">
            <a:extLst>
              <a:ext uri="{FF2B5EF4-FFF2-40B4-BE49-F238E27FC236}">
                <a16:creationId xmlns:a16="http://schemas.microsoft.com/office/drawing/2014/main" id="{70449FD7-E0C4-C33E-1835-45D734699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35 Funny AI Memes About Computer Learning, Made By Humans, For Now">
            <a:extLst>
              <a:ext uri="{FF2B5EF4-FFF2-40B4-BE49-F238E27FC236}">
                <a16:creationId xmlns:a16="http://schemas.microsoft.com/office/drawing/2014/main" id="{A8A66056-622A-63A0-9878-FB1B5F77C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5B7C7A-BCEB-4B62-D7E9-EEBFF44CB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1" b="5443"/>
          <a:stretch>
            <a:fillRect/>
          </a:stretch>
        </p:blipFill>
        <p:spPr>
          <a:xfrm>
            <a:off x="4959467" y="3072114"/>
            <a:ext cx="3087253" cy="2734070"/>
          </a:xfrm>
          <a:prstGeom prst="rect">
            <a:avLst/>
          </a:prstGeom>
        </p:spPr>
      </p:pic>
      <p:pic>
        <p:nvPicPr>
          <p:cNvPr id="2056" name="Picture 8" descr="The Best Memes about AI - by Mark McNeilly - Mimir's Well">
            <a:extLst>
              <a:ext uri="{FF2B5EF4-FFF2-40B4-BE49-F238E27FC236}">
                <a16:creationId xmlns:a16="http://schemas.microsoft.com/office/drawing/2014/main" id="{C1EFFE0B-3B68-25A3-4ED7-DBDC9B785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905" y="3072114"/>
            <a:ext cx="3284975" cy="270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344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2ECB0-5EBA-6208-FB21-9735D09BD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10242" name="Picture 2" descr="graphical user interface, text, application, chat or text message">
            <a:extLst>
              <a:ext uri="{FF2B5EF4-FFF2-40B4-BE49-F238E27FC236}">
                <a16:creationId xmlns:a16="http://schemas.microsoft.com/office/drawing/2014/main" id="{4D6BA9CF-EE9C-87FB-DA6D-1A3BF338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40" y="781300"/>
            <a:ext cx="5419027" cy="54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9B8A19-F7A6-AE83-EC44-AEECA0D7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6051" cy="307777"/>
          </a:xfrm>
        </p:spPr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643275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 Test de l'Ikigai : Trouvez le sens de votre vie ! | PenserChanger">
            <a:extLst>
              <a:ext uri="{FF2B5EF4-FFF2-40B4-BE49-F238E27FC236}">
                <a16:creationId xmlns:a16="http://schemas.microsoft.com/office/drawing/2014/main" id="{AF21F6FC-3260-5768-92FC-77E3B1753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412" y="304559"/>
            <a:ext cx="6819900" cy="64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8072BDAA-8C42-CF9F-6D12-3A1351F4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6051" cy="307777"/>
          </a:xfrm>
        </p:spPr>
        <p:txBody>
          <a:bodyPr/>
          <a:lstStyle/>
          <a:p>
            <a:r>
              <a:rPr lang="en-US" dirty="0"/>
              <a:t>Comment ?</a:t>
            </a:r>
          </a:p>
        </p:txBody>
      </p:sp>
    </p:spTree>
    <p:extLst>
      <p:ext uri="{BB962C8B-B14F-4D97-AF65-F5344CB8AC3E}">
        <p14:creationId xmlns:p14="http://schemas.microsoft.com/office/powerpoint/2010/main" val="26962510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peed Vs. Complexity: The AI Development Tradeoff · ProgrammerHumor.io">
            <a:extLst>
              <a:ext uri="{FF2B5EF4-FFF2-40B4-BE49-F238E27FC236}">
                <a16:creationId xmlns:a16="http://schemas.microsoft.com/office/drawing/2014/main" id="{408AF84C-C51E-70D6-541C-EEC42779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6192" y="248534"/>
            <a:ext cx="9378069" cy="654120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14D64-EC89-E258-9352-1065FCEDA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8087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688A-DAC5-AFDF-41F7-B8448E0EE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9218" name="Picture 2" descr="Time Speed GIF - Time Speed Rabbit - Discover &amp; Share GIFs">
            <a:extLst>
              <a:ext uri="{FF2B5EF4-FFF2-40B4-BE49-F238E27FC236}">
                <a16:creationId xmlns:a16="http://schemas.microsoft.com/office/drawing/2014/main" id="{40D93211-37C5-84DC-0976-79B931F4E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1657350"/>
            <a:ext cx="47434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02373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DECBCF-6747-044A-AAE0-47E6604EF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1641"/>
            <a:ext cx="5294716" cy="529471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0C6FEF-D6D5-BA44-9FEC-5C9269BC34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24" y="643468"/>
            <a:ext cx="4832899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7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6775C15-FF63-D44B-A025-D49411761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24" y="75677"/>
            <a:ext cx="9370675" cy="670664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0785E5-D9DF-D682-DDD1-A19F607A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13D52-6846-C685-57D6-5C16166716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002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">
            <a:extLst>
              <a:ext uri="{FF2B5EF4-FFF2-40B4-BE49-F238E27FC236}">
                <a16:creationId xmlns:a16="http://schemas.microsoft.com/office/drawing/2014/main" id="{46409233-7F44-B63D-6453-F26C34D9C4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17" y="68263"/>
            <a:ext cx="8961966" cy="67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59902D-E24E-D0C0-64D6-5D5ED31B03D4}"/>
              </a:ext>
            </a:extLst>
          </p:cNvPr>
          <p:cNvSpPr/>
          <p:nvPr/>
        </p:nvSpPr>
        <p:spPr bwMode="auto">
          <a:xfrm>
            <a:off x="1690255" y="6206836"/>
            <a:ext cx="1487054" cy="5829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50AC0-5B1B-C2B8-1A71-FC7ED9EE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931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D070DB-15E0-012A-06B1-9D909B2C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Confiance </a:t>
            </a:r>
            <a:endParaRPr lang="en-US" dirty="0"/>
          </a:p>
        </p:txBody>
      </p:sp>
      <p:pic>
        <p:nvPicPr>
          <p:cNvPr id="2050" name="Picture 2" descr="8 conseils pour avoir confiance en soi - Smile at Job">
            <a:extLst>
              <a:ext uri="{FF2B5EF4-FFF2-40B4-BE49-F238E27FC236}">
                <a16:creationId xmlns:a16="http://schemas.microsoft.com/office/drawing/2014/main" id="{1176C5C8-585A-AB0A-4EBB-4F2C599BC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" t="3313" r="2746" b="8759"/>
          <a:stretch>
            <a:fillRect/>
          </a:stretch>
        </p:blipFill>
        <p:spPr bwMode="auto">
          <a:xfrm>
            <a:off x="1182254" y="1513001"/>
            <a:ext cx="9310255" cy="428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9618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4C080A-3524-A9FA-BA1C-37B3777A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Prise de décision</a:t>
            </a:r>
            <a:endParaRPr lang="en-US" dirty="0"/>
          </a:p>
        </p:txBody>
      </p:sp>
      <p:pic>
        <p:nvPicPr>
          <p:cNvPr id="8" name="Picture 7" descr="A poster with text and images of various items&#10;&#10;AI-generated content may be incorrect.">
            <a:extLst>
              <a:ext uri="{FF2B5EF4-FFF2-40B4-BE49-F238E27FC236}">
                <a16:creationId xmlns:a16="http://schemas.microsoft.com/office/drawing/2014/main" id="{2A1B6D4A-A429-ECE5-6C72-65586A158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976" y="1809141"/>
            <a:ext cx="7838523" cy="3869404"/>
          </a:xfrm>
          <a:prstGeom prst="rect">
            <a:avLst/>
          </a:prstGeom>
        </p:spPr>
      </p:pic>
      <p:pic>
        <p:nvPicPr>
          <p:cNvPr id="7170" name="Picture 2" descr="Moi, en route pour prendre de mauvaises décisions. : r/memes">
            <a:extLst>
              <a:ext uri="{FF2B5EF4-FFF2-40B4-BE49-F238E27FC236}">
                <a16:creationId xmlns:a16="http://schemas.microsoft.com/office/drawing/2014/main" id="{90FB0A82-946A-895A-3E40-177713E3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87" y="1809141"/>
            <a:ext cx="3726275" cy="39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6937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9519-B4C2-9B5F-03AC-6D3C8A06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Communication &amp; </a:t>
            </a:r>
            <a:r>
              <a:rPr lang="en-US" dirty="0" err="1"/>
              <a:t>curiosité</a:t>
            </a:r>
            <a:endParaRPr lang="en-US" dirty="0"/>
          </a:p>
        </p:txBody>
      </p:sp>
      <p:pic>
        <p:nvPicPr>
          <p:cNvPr id="7" name="Picture 6" descr="A person wearing sunglasses&#10;&#10;AI-generated content may be incorrect.">
            <a:extLst>
              <a:ext uri="{FF2B5EF4-FFF2-40B4-BE49-F238E27FC236}">
                <a16:creationId xmlns:a16="http://schemas.microsoft.com/office/drawing/2014/main" id="{F4B2467F-B95A-A540-C44E-50D27E83B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3" y="1764939"/>
            <a:ext cx="5024628" cy="2989652"/>
          </a:xfrm>
          <a:prstGeom prst="rect">
            <a:avLst/>
          </a:prstGeom>
          <a:noFill/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08F300E1-F792-2B8E-1132-A40590BE40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058043"/>
                  </p:ext>
                </p:extLst>
              </p:nvPr>
            </p:nvGraphicFramePr>
            <p:xfrm>
              <a:off x="5993891" y="2032182"/>
              <a:ext cx="5385816" cy="24551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08F300E1-F792-2B8E-1132-A40590BE40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3891" y="2032182"/>
                <a:ext cx="5385816" cy="24551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2865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1721E0-6457-F6FC-4694-A4B492B05322}"/>
              </a:ext>
            </a:extLst>
          </p:cNvPr>
          <p:cNvSpPr/>
          <p:nvPr/>
        </p:nvSpPr>
        <p:spPr>
          <a:xfrm>
            <a:off x="9113003" y="2318657"/>
            <a:ext cx="2231756" cy="2220686"/>
          </a:xfrm>
          <a:prstGeom prst="roundRect">
            <a:avLst>
              <a:gd name="adj" fmla="val 3720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55D5316F-20E8-1CC3-C9F6-3FDBAA5F18BF}"/>
              </a:ext>
            </a:extLst>
          </p:cNvPr>
          <p:cNvSpPr txBox="1">
            <a:spLocks/>
          </p:cNvSpPr>
          <p:nvPr/>
        </p:nvSpPr>
        <p:spPr>
          <a:xfrm>
            <a:off x="416119" y="6268814"/>
            <a:ext cx="4218360" cy="314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LinkedIn: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http://aka.ms/alexandra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2495C46-1827-8182-F9BB-FA299ABE9262}"/>
              </a:ext>
            </a:extLst>
          </p:cNvPr>
          <p:cNvSpPr txBox="1">
            <a:spLocks/>
          </p:cNvSpPr>
          <p:nvPr/>
        </p:nvSpPr>
        <p:spPr>
          <a:xfrm>
            <a:off x="510204" y="2774139"/>
            <a:ext cx="8172363" cy="1309722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6492" marR="0" lvl="0" indent="-23649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Plus de 15 ans d’expérience en formation </a:t>
            </a:r>
          </a:p>
          <a:p>
            <a:pPr marL="236492" marR="0" lvl="0" indent="-23649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Professeur &amp; Conférencier : Sorbonne,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Elije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ECV Digital,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Efrei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Centrale Nantes</a:t>
            </a:r>
          </a:p>
          <a:p>
            <a:pPr marL="236492" marR="0" lvl="0" indent="-23649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Passionnée de langues</a:t>
            </a:r>
          </a:p>
          <a:p>
            <a:pPr marL="236492" marR="0" lvl="0" indent="-23649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 dehors de mes heures de travail : danseuse de tango, artiste et grande voyageuse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2EC403-D37D-7D31-3D10-17813BAE7685}"/>
              </a:ext>
            </a:extLst>
          </p:cNvPr>
          <p:cNvSpPr txBox="1"/>
          <p:nvPr/>
        </p:nvSpPr>
        <p:spPr>
          <a:xfrm>
            <a:off x="356484" y="926633"/>
            <a:ext cx="635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Alexandra Zakharova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A97382B5-C8CB-BC3E-6023-A18C9F8FC54C}"/>
              </a:ext>
            </a:extLst>
          </p:cNvPr>
          <p:cNvSpPr txBox="1">
            <a:spLocks/>
          </p:cNvSpPr>
          <p:nvPr/>
        </p:nvSpPr>
        <p:spPr>
          <a:xfrm>
            <a:off x="416119" y="1449070"/>
            <a:ext cx="6793062" cy="4651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SENIOR TECHNICAL TRAINER (DATA&amp;AI)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 COURSE LEAD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– PARIS - FRANCE</a:t>
            </a:r>
          </a:p>
        </p:txBody>
      </p:sp>
      <p:pic>
        <p:nvPicPr>
          <p:cNvPr id="3" name="Graphic 2" descr="Paint brush outline">
            <a:extLst>
              <a:ext uri="{FF2B5EF4-FFF2-40B4-BE49-F238E27FC236}">
                <a16:creationId xmlns:a16="http://schemas.microsoft.com/office/drawing/2014/main" id="{13DDF635-4E06-444F-CA09-BEF5519C3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7936" y="6359275"/>
            <a:ext cx="473050" cy="473050"/>
          </a:xfrm>
          <a:prstGeom prst="rect">
            <a:avLst/>
          </a:prstGeom>
        </p:spPr>
      </p:pic>
      <p:pic>
        <p:nvPicPr>
          <p:cNvPr id="7" name="Graphic 6" descr="Camera outline">
            <a:extLst>
              <a:ext uri="{FF2B5EF4-FFF2-40B4-BE49-F238E27FC236}">
                <a16:creationId xmlns:a16="http://schemas.microsoft.com/office/drawing/2014/main" id="{14B952ED-1AA0-8C53-FB1B-B20DF7556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797" y="6324675"/>
            <a:ext cx="570212" cy="570212"/>
          </a:xfrm>
          <a:prstGeom prst="rect">
            <a:avLst/>
          </a:prstGeom>
        </p:spPr>
      </p:pic>
      <p:pic>
        <p:nvPicPr>
          <p:cNvPr id="9" name="Graphic 8" descr="Dancing outline">
            <a:extLst>
              <a:ext uri="{FF2B5EF4-FFF2-40B4-BE49-F238E27FC236}">
                <a16:creationId xmlns:a16="http://schemas.microsoft.com/office/drawing/2014/main" id="{68A57D3B-1403-EE53-D679-A9C1FDBC7B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88929" y="6375125"/>
            <a:ext cx="457200" cy="457200"/>
          </a:xfrm>
          <a:prstGeom prst="rect">
            <a:avLst/>
          </a:prstGeom>
        </p:spPr>
      </p:pic>
      <p:pic>
        <p:nvPicPr>
          <p:cNvPr id="11" name="Graphic 10" descr="Travel outline">
            <a:extLst>
              <a:ext uri="{FF2B5EF4-FFF2-40B4-BE49-F238E27FC236}">
                <a16:creationId xmlns:a16="http://schemas.microsoft.com/office/drawing/2014/main" id="{1A08560D-B60C-EBC9-8509-D49EFDD51B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0303" y="6341473"/>
            <a:ext cx="550292" cy="550292"/>
          </a:xfrm>
          <a:prstGeom prst="rect">
            <a:avLst/>
          </a:prstGeom>
        </p:spPr>
      </p:pic>
      <p:pic>
        <p:nvPicPr>
          <p:cNvPr id="13" name="Graphic 12" descr="Cat outline">
            <a:extLst>
              <a:ext uri="{FF2B5EF4-FFF2-40B4-BE49-F238E27FC236}">
                <a16:creationId xmlns:a16="http://schemas.microsoft.com/office/drawing/2014/main" id="{CE766B9F-A874-BFB3-647E-F2608B75E9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88101" y="6320301"/>
            <a:ext cx="550292" cy="550292"/>
          </a:xfrm>
          <a:prstGeom prst="rect">
            <a:avLst/>
          </a:prstGeom>
        </p:spPr>
      </p:pic>
      <p:pic>
        <p:nvPicPr>
          <p:cNvPr id="17" name="Graphic 16" descr="Piano outline">
            <a:extLst>
              <a:ext uri="{FF2B5EF4-FFF2-40B4-BE49-F238E27FC236}">
                <a16:creationId xmlns:a16="http://schemas.microsoft.com/office/drawing/2014/main" id="{A98423F7-5E70-130D-C8AD-CF5B3B4B1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82567" y="6363852"/>
            <a:ext cx="505534" cy="505534"/>
          </a:xfrm>
          <a:prstGeom prst="rect">
            <a:avLst/>
          </a:prstGeom>
        </p:spPr>
      </p:pic>
      <p:pic>
        <p:nvPicPr>
          <p:cNvPr id="21" name="Graphic 20" descr="Books outline">
            <a:extLst>
              <a:ext uri="{FF2B5EF4-FFF2-40B4-BE49-F238E27FC236}">
                <a16:creationId xmlns:a16="http://schemas.microsoft.com/office/drawing/2014/main" id="{B32287EE-F24F-BC28-2816-F0E26F2638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03616" y="6344595"/>
            <a:ext cx="550292" cy="550292"/>
          </a:xfrm>
          <a:prstGeom prst="rect">
            <a:avLst/>
          </a:prstGeom>
        </p:spPr>
      </p:pic>
      <p:pic>
        <p:nvPicPr>
          <p:cNvPr id="24" name="Graphic 23" descr="Classroom outline">
            <a:extLst>
              <a:ext uri="{FF2B5EF4-FFF2-40B4-BE49-F238E27FC236}">
                <a16:creationId xmlns:a16="http://schemas.microsoft.com/office/drawing/2014/main" id="{5DC5A31A-A0BF-0CCB-1AF7-2FCDBB998E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45512" y="6351896"/>
            <a:ext cx="529445" cy="529445"/>
          </a:xfrm>
          <a:prstGeom prst="rect">
            <a:avLst/>
          </a:prstGeom>
        </p:spPr>
      </p:pic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A956D372-08D5-66A8-045B-197123E874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8954" y="4600482"/>
            <a:ext cx="1069848" cy="1069848"/>
          </a:xfrm>
          <a:prstGeom prst="rect">
            <a:avLst/>
          </a:prstGeom>
        </p:spPr>
      </p:pic>
      <p:pic>
        <p:nvPicPr>
          <p:cNvPr id="10" name="Picture Placeholder 22">
            <a:extLst>
              <a:ext uri="{FF2B5EF4-FFF2-40B4-BE49-F238E27FC236}">
                <a16:creationId xmlns:a16="http://schemas.microsoft.com/office/drawing/2014/main" id="{F80A7796-299F-0043-676E-DD3153E3EEF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9704" y="4600482"/>
            <a:ext cx="1069848" cy="1069848"/>
          </a:xfrm>
          <a:prstGeom prst="rect">
            <a:avLst/>
          </a:prstGeom>
        </p:spPr>
      </p:pic>
      <p:pic>
        <p:nvPicPr>
          <p:cNvPr id="12" name="Picture Placeholder 24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11AC0DF6-303A-2128-FE08-8F42A3D1E49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204" y="4605516"/>
            <a:ext cx="1069848" cy="1069848"/>
          </a:xfrm>
          <a:prstGeom prst="rect">
            <a:avLst/>
          </a:prstGeom>
        </p:spPr>
      </p:pic>
      <p:pic>
        <p:nvPicPr>
          <p:cNvPr id="15" name="Picture Placeholder 26" descr="A person standing in front of a blue and yellow object&#10;&#10;Description automatically generated">
            <a:extLst>
              <a:ext uri="{FF2B5EF4-FFF2-40B4-BE49-F238E27FC236}">
                <a16:creationId xmlns:a16="http://schemas.microsoft.com/office/drawing/2014/main" id="{BC41A544-4E20-E3D9-E06A-6157797BEA9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9454" y="4600482"/>
            <a:ext cx="1069848" cy="1069848"/>
          </a:xfrm>
          <a:prstGeom prst="rect">
            <a:avLst/>
          </a:prstGeom>
        </p:spPr>
      </p:pic>
      <p:pic>
        <p:nvPicPr>
          <p:cNvPr id="19" name="Picture Placeholder 28">
            <a:extLst>
              <a:ext uri="{FF2B5EF4-FFF2-40B4-BE49-F238E27FC236}">
                <a16:creationId xmlns:a16="http://schemas.microsoft.com/office/drawing/2014/main" id="{D37B55CE-800A-089A-5255-F7AAE60863A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9954" y="4605516"/>
            <a:ext cx="1069848" cy="1069848"/>
          </a:xfrm>
          <a:prstGeom prst="rect">
            <a:avLst/>
          </a:prstGeom>
        </p:spPr>
      </p:pic>
      <p:pic>
        <p:nvPicPr>
          <p:cNvPr id="23" name="Picture Placeholder 30" descr="A person sitting in a lotus pose in front of a large tree&#10;&#10;Description automatically generated">
            <a:extLst>
              <a:ext uri="{FF2B5EF4-FFF2-40B4-BE49-F238E27FC236}">
                <a16:creationId xmlns:a16="http://schemas.microsoft.com/office/drawing/2014/main" id="{27F3B486-1E48-118C-EF36-43E8A24D77D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9204" y="4600482"/>
            <a:ext cx="1069848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05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30E6459A-1D49-0076-F521-7203D4D3D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3" y="238941"/>
            <a:ext cx="4895277" cy="63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6140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D675-0D7A-4BC9-AC23-DA7ADEEB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08687-AEF4-E0EB-7006-43464A7D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4" name="Picture 2" descr="L'elevator pitch pour se présenter en deux minutes">
            <a:extLst>
              <a:ext uri="{FF2B5EF4-FFF2-40B4-BE49-F238E27FC236}">
                <a16:creationId xmlns:a16="http://schemas.microsoft.com/office/drawing/2014/main" id="{FA8BEB49-4015-1C46-B32C-03B0C66AD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641" y="193616"/>
            <a:ext cx="11920022" cy="647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6114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D716-1685-90E4-3582-6BB31AB1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Apprendre ce qu’on n’enseigne pas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416A6-0878-78C9-2286-1E075692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3074" name="Picture 2" descr="Animatrice qui déchire - &quot;À l'école 💼 On t'apprend à te mettre en rang, tu  ne dois surtout pas en sortir. On te demande de t'asseoir à la même place  toute l'année.">
            <a:extLst>
              <a:ext uri="{FF2B5EF4-FFF2-40B4-BE49-F238E27FC236}">
                <a16:creationId xmlns:a16="http://schemas.microsoft.com/office/drawing/2014/main" id="{760A2DE4-00B1-3F97-5427-079440814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69" y="1798708"/>
            <a:ext cx="4313381" cy="431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D5222B-2D04-DE61-35D5-BF152CCB9656}"/>
              </a:ext>
            </a:extLst>
          </p:cNvPr>
          <p:cNvSpPr txBox="1"/>
          <p:nvPr/>
        </p:nvSpPr>
        <p:spPr>
          <a:xfrm>
            <a:off x="4978400" y="321673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YouTube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Github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Projets persos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Communautés open source</a:t>
            </a:r>
            <a:endParaRPr lang="en-US" dirty="0"/>
          </a:p>
        </p:txBody>
      </p:sp>
      <p:pic>
        <p:nvPicPr>
          <p:cNvPr id="6" name="Picture 5" descr="A sign with a message on it&#10;&#10;AI-generated content may be incorrect.">
            <a:extLst>
              <a:ext uri="{FF2B5EF4-FFF2-40B4-BE49-F238E27FC236}">
                <a16:creationId xmlns:a16="http://schemas.microsoft.com/office/drawing/2014/main" id="{A925BA53-F2AE-E1D7-5F7D-87AC047B1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3" y="1734054"/>
            <a:ext cx="3217137" cy="40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965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8180-45C3-00F8-B652-4CEA932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Trop </a:t>
            </a:r>
            <a:r>
              <a:rPr lang="en-US" dirty="0" err="1"/>
              <a:t>d’infos</a:t>
            </a:r>
            <a:r>
              <a:rPr lang="en-US" dirty="0"/>
              <a:t> </a:t>
            </a:r>
            <a:r>
              <a:rPr lang="en-US" dirty="0" err="1"/>
              <a:t>tue</a:t>
            </a:r>
            <a:r>
              <a:rPr lang="en-US" dirty="0"/>
              <a:t> </a:t>
            </a:r>
            <a:r>
              <a:rPr lang="en-US" dirty="0" err="1"/>
              <a:t>l’info</a:t>
            </a:r>
            <a:endParaRPr lang="en-US" dirty="0"/>
          </a:p>
        </p:txBody>
      </p:sp>
      <p:sp>
        <p:nvSpPr>
          <p:cNvPr id="4" name="AutoShape 2" descr="Futurepedia Skillleap">
            <a:extLst>
              <a:ext uri="{FF2B5EF4-FFF2-40B4-BE49-F238E27FC236}">
                <a16:creationId xmlns:a16="http://schemas.microsoft.com/office/drawing/2014/main" id="{BD40B1B4-7CCA-82DF-F745-2A01CFD9CA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BBD3950D-A1E2-928C-0232-52DA62F2C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" y="1994421"/>
            <a:ext cx="2953162" cy="800212"/>
          </a:xfrm>
          <a:prstGeom prst="rect">
            <a:avLst/>
          </a:prstGeom>
        </p:spPr>
      </p:pic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F408963-1DBD-95B0-9FF8-101355F335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262" y="3429000"/>
            <a:ext cx="3093632" cy="577016"/>
          </a:xfrm>
          <a:prstGeom prst="rect">
            <a:avLst/>
          </a:prstGeom>
        </p:spPr>
      </p:pic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85ACD64-02FD-F511-9BAD-8E6B84AA5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8" y="4490162"/>
            <a:ext cx="1820864" cy="706191"/>
          </a:xfrm>
          <a:prstGeom prst="rect">
            <a:avLst/>
          </a:prstGeom>
        </p:spPr>
      </p:pic>
      <p:pic>
        <p:nvPicPr>
          <p:cNvPr id="4100" name="Picture 4" descr="Use Github with AI | Clio AI">
            <a:extLst>
              <a:ext uri="{FF2B5EF4-FFF2-40B4-BE49-F238E27FC236}">
                <a16:creationId xmlns:a16="http://schemas.microsoft.com/office/drawing/2014/main" id="{97FEDEEB-4825-8AD3-AE69-BDF986E4E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19" y="3161855"/>
            <a:ext cx="3015235" cy="111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FEEBD97-0A2D-D774-1460-6B90E9749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66" y="4548983"/>
            <a:ext cx="3025267" cy="754353"/>
          </a:xfrm>
          <a:prstGeom prst="rect">
            <a:avLst/>
          </a:prstGeom>
        </p:spPr>
      </p:pic>
      <p:pic>
        <p:nvPicPr>
          <p:cNvPr id="14" name="Picture 13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4193A041-9BE4-7A39-21D3-24D2CECDF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22" y="1938861"/>
            <a:ext cx="3274401" cy="67539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1CB2AE-3C5D-47FB-6A51-AB54438B68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39" y="2904708"/>
            <a:ext cx="3489211" cy="17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471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6416AD-B319-38DF-0677-25C14CA892C5}"/>
              </a:ext>
            </a:extLst>
          </p:cNvPr>
          <p:cNvSpPr txBox="1"/>
          <p:nvPr/>
        </p:nvSpPr>
        <p:spPr>
          <a:xfrm>
            <a:off x="588262" y="1139398"/>
            <a:ext cx="120626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🦆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3"/>
              </a:rPr>
              <a:t>Lucas Michel</a:t>
            </a:r>
            <a:r>
              <a:rPr lang="en-US" b="0" i="0" dirty="0">
                <a:effectLst/>
                <a:latin typeface="system-ui"/>
              </a:rPr>
              <a:t> – </a:t>
            </a:r>
            <a:r>
              <a:rPr lang="en-US" b="0" i="0" dirty="0" err="1">
                <a:effectLst/>
                <a:latin typeface="system-ui"/>
              </a:rPr>
              <a:t>Formateur</a:t>
            </a:r>
            <a:r>
              <a:rPr lang="en-US" b="0" i="0" dirty="0">
                <a:effectLst/>
                <a:latin typeface="system-ui"/>
              </a:rPr>
              <a:t> IA &amp; </a:t>
            </a:r>
            <a:r>
              <a:rPr lang="en-US" b="0" i="0" dirty="0" err="1">
                <a:effectLst/>
                <a:latin typeface="system-ui"/>
              </a:rPr>
              <a:t>créateur</a:t>
            </a:r>
            <a:r>
              <a:rPr lang="en-US" b="0" i="0" dirty="0">
                <a:effectLst/>
                <a:latin typeface="system-ui"/>
              </a:rPr>
              <a:t> de La Plume de </a:t>
            </a:r>
            <a:r>
              <a:rPr lang="en-US" b="0" i="0" dirty="0" err="1">
                <a:effectLst/>
                <a:latin typeface="system-ui"/>
              </a:rPr>
              <a:t>l’IA</a:t>
            </a:r>
            <a:r>
              <a:rPr lang="en-US" b="0" i="0" dirty="0">
                <a:effectLst/>
                <a:latin typeface="system-ui"/>
              </a:rPr>
              <a:t>. Ses prompts et analyses </a:t>
            </a:r>
            <a:r>
              <a:rPr lang="en-US" b="0" i="0" dirty="0" err="1">
                <a:effectLst/>
                <a:latin typeface="system-ui"/>
              </a:rPr>
              <a:t>allient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pédagogie</a:t>
            </a:r>
            <a:r>
              <a:rPr lang="en-US" b="0" i="0" dirty="0">
                <a:effectLst/>
                <a:latin typeface="system-ui"/>
              </a:rPr>
              <a:t> et </a:t>
            </a:r>
            <a:r>
              <a:rPr lang="en-US" b="0" i="0" dirty="0" err="1">
                <a:effectLst/>
                <a:latin typeface="system-ui"/>
              </a:rPr>
              <a:t>créativité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🔥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4"/>
              </a:rPr>
              <a:t>Yvan </a:t>
            </a:r>
            <a:r>
              <a:rPr lang="en-US" b="1" i="0" u="none" strike="noStrike" dirty="0" err="1">
                <a:solidFill>
                  <a:srgbClr val="0A66C2"/>
                </a:solidFill>
                <a:effectLst/>
                <a:latin typeface="inherit"/>
                <a:hlinkClick r:id="rId4"/>
              </a:rPr>
              <a:t>Demumieux</a:t>
            </a:r>
            <a:r>
              <a:rPr lang="en-US" b="0" i="0" dirty="0">
                <a:effectLst/>
                <a:latin typeface="system-ui"/>
              </a:rPr>
              <a:t> – </a:t>
            </a:r>
            <a:r>
              <a:rPr lang="en-US" b="0" i="0" dirty="0" err="1">
                <a:effectLst/>
                <a:latin typeface="system-ui"/>
              </a:rPr>
              <a:t>Formateur</a:t>
            </a:r>
            <a:r>
              <a:rPr lang="en-US" b="0" i="0" dirty="0">
                <a:effectLst/>
                <a:latin typeface="system-ui"/>
              </a:rPr>
              <a:t> &amp; </a:t>
            </a:r>
            <a:r>
              <a:rPr lang="en-US" b="0" i="0" dirty="0" err="1">
                <a:effectLst/>
                <a:latin typeface="system-ui"/>
              </a:rPr>
              <a:t>créateur</a:t>
            </a:r>
            <a:r>
              <a:rPr lang="en-US" b="0" i="0" dirty="0">
                <a:effectLst/>
                <a:latin typeface="system-ui"/>
              </a:rPr>
              <a:t> de chatbots sur-</a:t>
            </a:r>
            <a:r>
              <a:rPr lang="en-US" b="0" i="0" dirty="0" err="1">
                <a:effectLst/>
                <a:latin typeface="system-ui"/>
              </a:rPr>
              <a:t>mesure</a:t>
            </a:r>
            <a:r>
              <a:rPr lang="en-US" b="0" i="0" dirty="0">
                <a:effectLst/>
                <a:latin typeface="system-ui"/>
              </a:rPr>
              <a:t>. L’IA, chez </a:t>
            </a:r>
            <a:r>
              <a:rPr lang="en-US" b="0" i="0" dirty="0" err="1">
                <a:effectLst/>
                <a:latin typeface="system-ui"/>
              </a:rPr>
              <a:t>lui</a:t>
            </a:r>
            <a:r>
              <a:rPr lang="en-US" b="0" i="0" dirty="0">
                <a:effectLst/>
                <a:latin typeface="system-ui"/>
              </a:rPr>
              <a:t>, se vit </a:t>
            </a:r>
            <a:r>
              <a:rPr lang="en-US" b="0" i="0" dirty="0" err="1">
                <a:effectLst/>
                <a:latin typeface="system-ui"/>
              </a:rPr>
              <a:t>en</a:t>
            </a:r>
            <a:r>
              <a:rPr lang="en-US" b="0" i="0" dirty="0">
                <a:effectLst/>
                <a:latin typeface="system-ui"/>
              </a:rPr>
              <a:t> actions </a:t>
            </a:r>
            <a:r>
              <a:rPr lang="en-US" b="0" i="0" dirty="0" err="1">
                <a:effectLst/>
                <a:latin typeface="system-ui"/>
              </a:rPr>
              <a:t>concrètes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🔥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5"/>
              </a:rPr>
              <a:t>Thibaut Roux</a:t>
            </a:r>
            <a:r>
              <a:rPr lang="en-US" b="0" i="0" dirty="0">
                <a:effectLst/>
                <a:latin typeface="system-ui"/>
              </a:rPr>
              <a:t> – </a:t>
            </a:r>
            <a:r>
              <a:rPr lang="en-US" b="0" i="0" dirty="0" err="1">
                <a:effectLst/>
                <a:latin typeface="system-ui"/>
              </a:rPr>
              <a:t>Fondateur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d’</a:t>
            </a:r>
            <a:r>
              <a:rPr lang="en-US" b="1" i="0" u="none" strike="noStrike" dirty="0" err="1">
                <a:solidFill>
                  <a:srgbClr val="0A66C2"/>
                </a:solidFill>
                <a:effectLst/>
                <a:latin typeface="inherit"/>
                <a:hlinkClick r:id="rId6"/>
              </a:rPr>
              <a:t>Aurelia.jobs</a:t>
            </a:r>
            <a:r>
              <a:rPr lang="en-US" b="0" i="0" dirty="0">
                <a:effectLst/>
                <a:latin typeface="system-ui"/>
              </a:rPr>
              <a:t>. Il structure le </a:t>
            </a:r>
            <a:r>
              <a:rPr lang="en-US" b="0" i="0" dirty="0" err="1">
                <a:effectLst/>
                <a:latin typeface="system-ui"/>
              </a:rPr>
              <a:t>recrutement</a:t>
            </a:r>
            <a:r>
              <a:rPr lang="en-US" b="0" i="0" dirty="0">
                <a:effectLst/>
                <a:latin typeface="system-ui"/>
              </a:rPr>
              <a:t> IA avec </a:t>
            </a:r>
            <a:r>
              <a:rPr lang="en-US" b="0" i="0" dirty="0" err="1">
                <a:effectLst/>
                <a:latin typeface="system-ui"/>
              </a:rPr>
              <a:t>clarté</a:t>
            </a:r>
            <a:r>
              <a:rPr lang="en-US" b="0" i="0" dirty="0">
                <a:effectLst/>
                <a:latin typeface="system-ui"/>
              </a:rPr>
              <a:t> et </a:t>
            </a:r>
            <a:r>
              <a:rPr lang="en-US" b="0" i="0" dirty="0" err="1">
                <a:effectLst/>
                <a:latin typeface="system-ui"/>
              </a:rPr>
              <a:t>pragmatisme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7"/>
              </a:rPr>
              <a:t>✶ Sandie </a:t>
            </a:r>
            <a:r>
              <a:rPr lang="en-US" b="1" i="0" u="none" strike="noStrike" dirty="0" err="1">
                <a:solidFill>
                  <a:srgbClr val="0A66C2"/>
                </a:solidFill>
                <a:effectLst/>
                <a:latin typeface="inherit"/>
                <a:hlinkClick r:id="rId7"/>
              </a:rPr>
              <a:t>Jedrzejski</a:t>
            </a:r>
            <a:r>
              <a:rPr lang="en-US" b="0" i="0" dirty="0">
                <a:effectLst/>
                <a:latin typeface="system-ui"/>
              </a:rPr>
              <a:t> – </a:t>
            </a:r>
            <a:r>
              <a:rPr lang="en-US" b="0" i="0" dirty="0" err="1">
                <a:effectLst/>
                <a:latin typeface="system-ui"/>
              </a:rPr>
              <a:t>Formatrice</a:t>
            </a:r>
            <a:r>
              <a:rPr lang="en-US" b="0" i="0" dirty="0">
                <a:effectLst/>
                <a:latin typeface="system-ui"/>
              </a:rPr>
              <a:t> IA 360°. Ses prompts </a:t>
            </a:r>
            <a:r>
              <a:rPr lang="en-US" b="0" i="0" dirty="0" err="1">
                <a:effectLst/>
                <a:latin typeface="system-ui"/>
              </a:rPr>
              <a:t>prêts</a:t>
            </a:r>
            <a:r>
              <a:rPr lang="en-US" b="0" i="0" dirty="0">
                <a:effectLst/>
                <a:latin typeface="system-ui"/>
              </a:rPr>
              <a:t> à </a:t>
            </a:r>
            <a:r>
              <a:rPr lang="en-US" b="0" i="0" dirty="0" err="1">
                <a:effectLst/>
                <a:latin typeface="system-ui"/>
              </a:rPr>
              <a:t>l’emploi</a:t>
            </a:r>
            <a:r>
              <a:rPr lang="en-US" b="0" i="0" dirty="0">
                <a:effectLst/>
                <a:latin typeface="system-ui"/>
              </a:rPr>
              <a:t> font </a:t>
            </a:r>
            <a:r>
              <a:rPr lang="en-US" b="0" i="0" dirty="0" err="1">
                <a:effectLst/>
                <a:latin typeface="system-ui"/>
              </a:rPr>
              <a:t>gagner</a:t>
            </a:r>
            <a:r>
              <a:rPr lang="en-US" b="0" i="0" dirty="0">
                <a:effectLst/>
                <a:latin typeface="system-ui"/>
              </a:rPr>
              <a:t> un temps </a:t>
            </a:r>
            <a:r>
              <a:rPr lang="en-US" b="0" i="0" dirty="0" err="1">
                <a:effectLst/>
                <a:latin typeface="system-ui"/>
              </a:rPr>
              <a:t>fou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✶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8"/>
              </a:rPr>
              <a:t>Amélie Raoul</a:t>
            </a:r>
            <a:r>
              <a:rPr lang="en-US" b="0" i="0" dirty="0">
                <a:effectLst/>
                <a:latin typeface="system-ui"/>
              </a:rPr>
              <a:t> – </a:t>
            </a:r>
            <a:r>
              <a:rPr lang="en-US" b="0" i="0" dirty="0" err="1">
                <a:effectLst/>
                <a:latin typeface="system-ui"/>
              </a:rPr>
              <a:t>Chercheuse</a:t>
            </a:r>
            <a:r>
              <a:rPr lang="en-US" b="0" i="0" dirty="0">
                <a:effectLst/>
                <a:latin typeface="system-ui"/>
              </a:rPr>
              <a:t> IA. Elle invite à </a:t>
            </a:r>
            <a:r>
              <a:rPr lang="en-US" b="0" i="0" dirty="0" err="1">
                <a:effectLst/>
                <a:latin typeface="system-ui"/>
              </a:rPr>
              <a:t>réfléchir</a:t>
            </a:r>
            <a:r>
              <a:rPr lang="en-US" b="0" i="0" dirty="0">
                <a:effectLst/>
                <a:latin typeface="system-ui"/>
              </a:rPr>
              <a:t> aux </a:t>
            </a:r>
            <a:r>
              <a:rPr lang="en-US" b="0" i="0" dirty="0" err="1">
                <a:effectLst/>
                <a:latin typeface="system-ui"/>
              </a:rPr>
              <a:t>enjeux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éthiques</a:t>
            </a:r>
            <a:r>
              <a:rPr lang="en-US" b="0" i="0" dirty="0">
                <a:effectLst/>
                <a:latin typeface="system-ui"/>
              </a:rPr>
              <a:t> et </a:t>
            </a:r>
            <a:r>
              <a:rPr lang="en-US" b="0" i="0" dirty="0" err="1">
                <a:effectLst/>
                <a:latin typeface="system-ui"/>
              </a:rPr>
              <a:t>sociétaux</a:t>
            </a:r>
            <a:r>
              <a:rPr lang="en-US" b="0" i="0" dirty="0">
                <a:effectLst/>
                <a:latin typeface="system-ui"/>
              </a:rPr>
              <a:t> de </a:t>
            </a:r>
            <a:r>
              <a:rPr lang="en-US" b="0" i="0" dirty="0" err="1">
                <a:effectLst/>
                <a:latin typeface="system-ui"/>
              </a:rPr>
              <a:t>l’IA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🔵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9"/>
              </a:rPr>
              <a:t>Arnaud </a:t>
            </a:r>
            <a:r>
              <a:rPr lang="en-US" b="1" i="0" u="none" strike="noStrike" dirty="0" err="1">
                <a:solidFill>
                  <a:srgbClr val="0A66C2"/>
                </a:solidFill>
                <a:effectLst/>
                <a:latin typeface="inherit"/>
                <a:hlinkClick r:id="rId9"/>
              </a:rPr>
              <a:t>Contival</a:t>
            </a:r>
            <a:r>
              <a:rPr lang="en-US" b="0" i="0" dirty="0">
                <a:effectLst/>
                <a:latin typeface="system-ui"/>
              </a:rPr>
              <a:t> – Expert IA &amp; Data. </a:t>
            </a:r>
            <a:r>
              <a:rPr lang="en-US" b="0" i="0" dirty="0" err="1">
                <a:effectLst/>
                <a:latin typeface="system-ui"/>
              </a:rPr>
              <a:t>J’aime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sa</a:t>
            </a:r>
            <a:r>
              <a:rPr lang="en-US" b="0" i="0" dirty="0">
                <a:effectLst/>
                <a:latin typeface="system-ui"/>
              </a:rPr>
              <a:t> rigueur et </a:t>
            </a:r>
            <a:r>
              <a:rPr lang="en-US" b="0" i="0" dirty="0" err="1">
                <a:effectLst/>
                <a:latin typeface="system-ui"/>
              </a:rPr>
              <a:t>sa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capacité</a:t>
            </a:r>
            <a:r>
              <a:rPr lang="en-US" b="0" i="0" dirty="0">
                <a:effectLst/>
                <a:latin typeface="system-ui"/>
              </a:rPr>
              <a:t> à </a:t>
            </a:r>
            <a:r>
              <a:rPr lang="en-US" b="0" i="0" dirty="0" err="1">
                <a:effectLst/>
                <a:latin typeface="system-ui"/>
              </a:rPr>
              <a:t>modéliser</a:t>
            </a:r>
            <a:r>
              <a:rPr lang="en-US" b="0" i="0" dirty="0">
                <a:effectLst/>
                <a:latin typeface="system-ui"/>
              </a:rPr>
              <a:t> la pensée IA.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✶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10"/>
              </a:rPr>
              <a:t>Marie Laure Bonnaud</a:t>
            </a:r>
            <a:r>
              <a:rPr lang="en-US" b="0" i="0" dirty="0">
                <a:effectLst/>
                <a:latin typeface="system-ui"/>
              </a:rPr>
              <a:t> – </a:t>
            </a:r>
            <a:r>
              <a:rPr lang="en-US" b="0" i="0" dirty="0" err="1">
                <a:effectLst/>
                <a:latin typeface="system-ui"/>
              </a:rPr>
              <a:t>Formatrice</a:t>
            </a:r>
            <a:r>
              <a:rPr lang="en-US" b="0" i="0" dirty="0">
                <a:effectLst/>
                <a:latin typeface="system-ui"/>
              </a:rPr>
              <a:t> IA </a:t>
            </a:r>
            <a:r>
              <a:rPr lang="en-US" b="0" i="0" dirty="0" err="1">
                <a:effectLst/>
                <a:latin typeface="system-ui"/>
              </a:rPr>
              <a:t>Générative</a:t>
            </a:r>
            <a:r>
              <a:rPr lang="en-US" b="0" i="0" dirty="0">
                <a:effectLst/>
                <a:latin typeface="system-ui"/>
              </a:rPr>
              <a:t>. Ses </a:t>
            </a:r>
            <a:r>
              <a:rPr lang="en-US" b="0" i="0" dirty="0" err="1">
                <a:effectLst/>
                <a:latin typeface="system-ui"/>
              </a:rPr>
              <a:t>vidéos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pédagogiques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sont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bluffantes</a:t>
            </a:r>
            <a:r>
              <a:rPr lang="en-US" b="0" i="0" dirty="0">
                <a:effectLst/>
                <a:latin typeface="system-ui"/>
              </a:rPr>
              <a:t> de </a:t>
            </a:r>
            <a:r>
              <a:rPr lang="en-US" b="0" i="0" dirty="0" err="1">
                <a:effectLst/>
                <a:latin typeface="system-ui"/>
              </a:rPr>
              <a:t>clarté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⚡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11"/>
              </a:rPr>
              <a:t>Théophile Burnet ⚡️</a:t>
            </a:r>
            <a:r>
              <a:rPr lang="en-US" b="0" i="0" dirty="0">
                <a:effectLst/>
                <a:latin typeface="system-ui"/>
              </a:rPr>
              <a:t> – Consultant IA. Il partage des </a:t>
            </a:r>
            <a:r>
              <a:rPr lang="en-US" b="0" i="0" dirty="0" err="1">
                <a:effectLst/>
                <a:latin typeface="system-ui"/>
              </a:rPr>
              <a:t>approches</a:t>
            </a:r>
            <a:r>
              <a:rPr lang="en-US" b="0" i="0" dirty="0">
                <a:effectLst/>
                <a:latin typeface="system-ui"/>
              </a:rPr>
              <a:t> simples et </a:t>
            </a:r>
            <a:r>
              <a:rPr lang="en-US" b="0" i="0" dirty="0" err="1">
                <a:effectLst/>
                <a:latin typeface="system-ui"/>
              </a:rPr>
              <a:t>efficaces</a:t>
            </a:r>
            <a:r>
              <a:rPr lang="en-US" b="0" i="0" dirty="0">
                <a:effectLst/>
                <a:latin typeface="system-ui"/>
              </a:rPr>
              <a:t> pour passer à </a:t>
            </a:r>
            <a:r>
              <a:rPr lang="en-US" b="0" i="0" dirty="0" err="1">
                <a:effectLst/>
                <a:latin typeface="system-ui"/>
              </a:rPr>
              <a:t>l’action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✶ </a:t>
            </a:r>
            <a:r>
              <a:rPr lang="en-US" b="1" i="0" u="sng" dirty="0">
                <a:solidFill>
                  <a:srgbClr val="0A66C2"/>
                </a:solidFill>
                <a:effectLst/>
                <a:latin typeface="inherit"/>
                <a:hlinkClick r:id="rId12"/>
              </a:rPr>
              <a:t>Anne-Lie </a:t>
            </a:r>
            <a:r>
              <a:rPr lang="en-US" b="1" i="0" u="sng" dirty="0" err="1">
                <a:solidFill>
                  <a:srgbClr val="0A66C2"/>
                </a:solidFill>
                <a:effectLst/>
                <a:latin typeface="inherit"/>
                <a:hlinkClick r:id="rId12"/>
              </a:rPr>
              <a:t>Biwand</a:t>
            </a:r>
            <a:r>
              <a:rPr lang="en-US" b="0" i="0" dirty="0">
                <a:effectLst/>
                <a:latin typeface="system-ui"/>
              </a:rPr>
              <a:t> – </a:t>
            </a:r>
            <a:r>
              <a:rPr lang="en-US" b="0" i="0" dirty="0" err="1">
                <a:effectLst/>
                <a:latin typeface="system-ui"/>
              </a:rPr>
              <a:t>Spécialiste</a:t>
            </a:r>
            <a:r>
              <a:rPr lang="en-US" b="0" i="0" dirty="0">
                <a:effectLst/>
                <a:latin typeface="system-ui"/>
              </a:rPr>
              <a:t> IA. Ses </a:t>
            </a:r>
            <a:r>
              <a:rPr lang="en-US" b="0" i="0" dirty="0" err="1">
                <a:effectLst/>
                <a:latin typeface="system-ui"/>
              </a:rPr>
              <a:t>visuels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synthétiques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sont</a:t>
            </a:r>
            <a:r>
              <a:rPr lang="en-US" b="0" i="0" dirty="0">
                <a:effectLst/>
                <a:latin typeface="system-ui"/>
              </a:rPr>
              <a:t> de </a:t>
            </a:r>
            <a:r>
              <a:rPr lang="en-US" b="0" i="0" dirty="0" err="1">
                <a:effectLst/>
                <a:latin typeface="system-ui"/>
              </a:rPr>
              <a:t>vraies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leçons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d’efficacité</a:t>
            </a:r>
            <a:r>
              <a:rPr lang="en-US" b="0" i="0" dirty="0">
                <a:effectLst/>
                <a:latin typeface="system-ui"/>
              </a:rPr>
              <a:t> cognitive.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✶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13"/>
              </a:rPr>
              <a:t>Stéphanie </a:t>
            </a:r>
            <a:r>
              <a:rPr lang="en-US" b="1" i="0" u="none" strike="noStrike" dirty="0" err="1">
                <a:solidFill>
                  <a:srgbClr val="0A66C2"/>
                </a:solidFill>
                <a:effectLst/>
                <a:latin typeface="inherit"/>
                <a:hlinkClick r:id="rId13"/>
              </a:rPr>
              <a:t>Courgey</a:t>
            </a:r>
            <a:r>
              <a:rPr lang="en-US" b="0" i="0" dirty="0">
                <a:effectLst/>
                <a:latin typeface="system-ui"/>
              </a:rPr>
              <a:t> – </a:t>
            </a:r>
            <a:r>
              <a:rPr lang="en-US" b="0" i="0" dirty="0" err="1">
                <a:effectLst/>
                <a:latin typeface="system-ui"/>
              </a:rPr>
              <a:t>Formatice</a:t>
            </a:r>
            <a:r>
              <a:rPr lang="en-US" b="0" i="0" dirty="0">
                <a:effectLst/>
                <a:latin typeface="system-ui"/>
              </a:rPr>
              <a:t> IA </a:t>
            </a:r>
            <a:r>
              <a:rPr lang="en-US" b="0" i="0" dirty="0" err="1">
                <a:effectLst/>
                <a:latin typeface="system-ui"/>
              </a:rPr>
              <a:t>souveraine</a:t>
            </a:r>
            <a:r>
              <a:rPr lang="en-US" b="0" i="0" dirty="0">
                <a:effectLst/>
                <a:latin typeface="system-ui"/>
              </a:rPr>
              <a:t>. Elle </a:t>
            </a:r>
            <a:r>
              <a:rPr lang="en-US" b="0" i="0" dirty="0" err="1">
                <a:effectLst/>
                <a:latin typeface="system-ui"/>
              </a:rPr>
              <a:t>aborde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l’IA</a:t>
            </a:r>
            <a:r>
              <a:rPr lang="en-US" b="0" i="0" dirty="0">
                <a:effectLst/>
                <a:latin typeface="system-ui"/>
              </a:rPr>
              <a:t> avec </a:t>
            </a:r>
            <a:r>
              <a:rPr lang="en-US" b="0" i="0" dirty="0" err="1">
                <a:effectLst/>
                <a:latin typeface="system-ui"/>
              </a:rPr>
              <a:t>recul</a:t>
            </a:r>
            <a:r>
              <a:rPr lang="en-US" b="0" i="0" dirty="0">
                <a:effectLst/>
                <a:latin typeface="system-ui"/>
              </a:rPr>
              <a:t>, nuance et esprit critique.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⚡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14"/>
              </a:rPr>
              <a:t>Justine Morin</a:t>
            </a:r>
            <a:r>
              <a:rPr lang="en-US" b="0" i="0" dirty="0">
                <a:effectLst/>
                <a:latin typeface="system-ui"/>
              </a:rPr>
              <a:t> – </a:t>
            </a:r>
            <a:r>
              <a:rPr lang="en-US" b="0" i="0" dirty="0" err="1">
                <a:effectLst/>
                <a:latin typeface="system-ui"/>
              </a:rPr>
              <a:t>Formatrice</a:t>
            </a:r>
            <a:r>
              <a:rPr lang="en-US" b="0" i="0" dirty="0">
                <a:effectLst/>
                <a:latin typeface="system-ui"/>
              </a:rPr>
              <a:t> business IA. Ses conseils </a:t>
            </a:r>
            <a:r>
              <a:rPr lang="en-US" b="0" i="0" dirty="0" err="1">
                <a:effectLst/>
                <a:latin typeface="system-ui"/>
              </a:rPr>
              <a:t>sont</a:t>
            </a:r>
            <a:r>
              <a:rPr lang="en-US" b="0" i="0" dirty="0">
                <a:effectLst/>
                <a:latin typeface="system-ui"/>
              </a:rPr>
              <a:t> francs, directs et </a:t>
            </a:r>
            <a:r>
              <a:rPr lang="en-US" b="0" i="0" dirty="0" err="1">
                <a:effectLst/>
                <a:latin typeface="system-ui"/>
              </a:rPr>
              <a:t>immédiatement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actionnables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⚡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15"/>
              </a:rPr>
              <a:t>Brice </a:t>
            </a:r>
            <a:r>
              <a:rPr lang="en-US" b="1" i="0" u="none" strike="noStrike" dirty="0" err="1">
                <a:solidFill>
                  <a:srgbClr val="0A66C2"/>
                </a:solidFill>
                <a:effectLst/>
                <a:latin typeface="inherit"/>
                <a:hlinkClick r:id="rId15"/>
              </a:rPr>
              <a:t>Trophardy</a:t>
            </a:r>
            <a:r>
              <a:rPr lang="en-US" b="0" i="0" dirty="0">
                <a:effectLst/>
                <a:latin typeface="system-ui"/>
              </a:rPr>
              <a:t> – Auteur de </a:t>
            </a:r>
            <a:r>
              <a:rPr lang="en-US" b="0" i="0" dirty="0" err="1">
                <a:effectLst/>
                <a:latin typeface="system-ui"/>
              </a:rPr>
              <a:t>Superproductif</a:t>
            </a:r>
            <a:r>
              <a:rPr lang="en-US" b="0" i="0" dirty="0">
                <a:effectLst/>
                <a:latin typeface="system-ui"/>
              </a:rPr>
              <a:t> (Eyrolles). IA, </a:t>
            </a:r>
            <a:r>
              <a:rPr lang="en-US" b="0" i="0" dirty="0" err="1">
                <a:effectLst/>
                <a:latin typeface="system-ui"/>
              </a:rPr>
              <a:t>contenu</a:t>
            </a:r>
            <a:r>
              <a:rPr lang="en-US" b="0" i="0" dirty="0">
                <a:effectLst/>
                <a:latin typeface="system-ui"/>
              </a:rPr>
              <a:t>, prospection : il </a:t>
            </a:r>
            <a:r>
              <a:rPr lang="en-US" b="0" i="0" dirty="0" err="1">
                <a:effectLst/>
                <a:latin typeface="system-ui"/>
              </a:rPr>
              <a:t>allie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méthode</a:t>
            </a:r>
            <a:r>
              <a:rPr lang="en-US" b="0" i="0" dirty="0">
                <a:effectLst/>
                <a:latin typeface="system-ui"/>
              </a:rPr>
              <a:t> et impact.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⏱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16"/>
              </a:rPr>
              <a:t>Mael </a:t>
            </a:r>
            <a:r>
              <a:rPr lang="en-US" b="1" i="0" u="none" strike="noStrike" dirty="0" err="1">
                <a:solidFill>
                  <a:srgbClr val="0A66C2"/>
                </a:solidFill>
                <a:effectLst/>
                <a:latin typeface="inherit"/>
                <a:hlinkClick r:id="rId16"/>
              </a:rPr>
              <a:t>Equille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16"/>
              </a:rPr>
              <a:t> ⏱</a:t>
            </a:r>
            <a:r>
              <a:rPr lang="en-US" b="0" i="0" dirty="0">
                <a:effectLst/>
                <a:latin typeface="system-ui"/>
              </a:rPr>
              <a:t> – Coach IA &amp; </a:t>
            </a:r>
            <a:r>
              <a:rPr lang="en-US" b="0" i="0" dirty="0" err="1">
                <a:effectLst/>
                <a:latin typeface="system-ui"/>
              </a:rPr>
              <a:t>automatisation</a:t>
            </a:r>
            <a:r>
              <a:rPr lang="en-US" b="0" i="0" dirty="0">
                <a:effectLst/>
                <a:latin typeface="system-ui"/>
              </a:rPr>
              <a:t>. Ses </a:t>
            </a:r>
            <a:r>
              <a:rPr lang="en-US" b="0" i="0" dirty="0" err="1">
                <a:effectLst/>
                <a:latin typeface="system-ui"/>
              </a:rPr>
              <a:t>astuces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d’automatisation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sont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d’une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efficacité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redoutable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⚡Anthony Martin – CEO @ </a:t>
            </a:r>
            <a:r>
              <a:rPr lang="en-US" b="0" i="0" dirty="0" err="1">
                <a:effectLst/>
                <a:latin typeface="system-ui"/>
              </a:rPr>
              <a:t>Fulguro</a:t>
            </a:r>
            <a:r>
              <a:rPr lang="en-US" b="0" i="0" dirty="0">
                <a:effectLst/>
                <a:latin typeface="system-ui"/>
              </a:rPr>
              <a:t>. Il aide les </a:t>
            </a:r>
            <a:r>
              <a:rPr lang="en-US" b="0" i="0" dirty="0" err="1">
                <a:effectLst/>
                <a:latin typeface="system-ui"/>
              </a:rPr>
              <a:t>entreprises</a:t>
            </a:r>
            <a:r>
              <a:rPr lang="en-US" b="0" i="0" dirty="0">
                <a:effectLst/>
                <a:latin typeface="system-ui"/>
              </a:rPr>
              <a:t> à </a:t>
            </a:r>
            <a:r>
              <a:rPr lang="en-US" b="0" i="0" dirty="0" err="1">
                <a:effectLst/>
                <a:latin typeface="system-ui"/>
              </a:rPr>
              <a:t>intégrer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l’IA</a:t>
            </a:r>
            <a:r>
              <a:rPr lang="en-US" b="0" i="0" dirty="0">
                <a:effectLst/>
                <a:latin typeface="system-ui"/>
              </a:rPr>
              <a:t> dans </a:t>
            </a:r>
            <a:r>
              <a:rPr lang="en-US" b="0" i="0" dirty="0" err="1">
                <a:effectLst/>
                <a:latin typeface="system-ui"/>
              </a:rPr>
              <a:t>leurs</a:t>
            </a:r>
            <a:r>
              <a:rPr lang="en-US" b="0" i="0" dirty="0">
                <a:effectLst/>
                <a:latin typeface="system-ui"/>
              </a:rPr>
              <a:t> process </a:t>
            </a:r>
            <a:r>
              <a:rPr lang="en-US" b="0" i="0" dirty="0" err="1">
                <a:effectLst/>
                <a:latin typeface="system-ui"/>
              </a:rPr>
              <a:t>réels</a:t>
            </a:r>
            <a:r>
              <a:rPr lang="en-US" b="0" i="0" dirty="0">
                <a:effectLst/>
                <a:latin typeface="system-ui"/>
              </a:rPr>
              <a:t>. 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⚡Ayoub Faouzi (</a:t>
            </a:r>
            <a:r>
              <a:rPr lang="en-US" b="0" i="0" dirty="0" err="1">
                <a:effectLst/>
                <a:latin typeface="system-ui"/>
              </a:rPr>
              <a:t>Disiz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Yyov</a:t>
            </a:r>
            <a:r>
              <a:rPr lang="en-US" b="0" i="0" dirty="0">
                <a:effectLst/>
                <a:latin typeface="system-ui"/>
              </a:rPr>
              <a:t>) – </a:t>
            </a:r>
            <a:r>
              <a:rPr lang="en-US" b="0" i="0" dirty="0" err="1">
                <a:effectLst/>
                <a:latin typeface="system-ui"/>
              </a:rPr>
              <a:t>Formateur</a:t>
            </a:r>
            <a:r>
              <a:rPr lang="en-US" b="0" i="0" dirty="0">
                <a:effectLst/>
                <a:latin typeface="system-ui"/>
              </a:rPr>
              <a:t> IA &amp; </a:t>
            </a:r>
            <a:r>
              <a:rPr lang="en-US" b="0" i="0" dirty="0" err="1">
                <a:effectLst/>
                <a:latin typeface="system-ui"/>
              </a:rPr>
              <a:t>conférencier</a:t>
            </a:r>
            <a:r>
              <a:rPr lang="en-US" b="0" i="0" dirty="0">
                <a:effectLst/>
                <a:latin typeface="system-ui"/>
              </a:rPr>
              <a:t>. </a:t>
            </a:r>
            <a:r>
              <a:rPr lang="en-US" b="0" i="0" dirty="0" err="1">
                <a:effectLst/>
                <a:latin typeface="system-ui"/>
              </a:rPr>
              <a:t>Vulgarisateur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énergique</a:t>
            </a:r>
            <a:r>
              <a:rPr lang="en-US" b="0" i="0" dirty="0">
                <a:effectLst/>
                <a:latin typeface="system-ui"/>
              </a:rPr>
              <a:t>, il rend tout </a:t>
            </a:r>
            <a:r>
              <a:rPr lang="en-US" b="0" i="0" dirty="0" err="1">
                <a:effectLst/>
                <a:latin typeface="system-ui"/>
              </a:rPr>
              <a:t>limpide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🔮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17"/>
              </a:rPr>
              <a:t>Marc </a:t>
            </a:r>
            <a:r>
              <a:rPr lang="en-US" b="1" i="0" u="none" strike="noStrike" dirty="0" err="1">
                <a:solidFill>
                  <a:srgbClr val="0A66C2"/>
                </a:solidFill>
                <a:effectLst/>
                <a:latin typeface="inherit"/>
                <a:hlinkClick r:id="rId17"/>
              </a:rPr>
              <a:t>Dufraisse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17"/>
              </a:rPr>
              <a:t> 🔮</a:t>
            </a:r>
            <a:r>
              <a:rPr lang="en-US" b="0" i="0" dirty="0">
                <a:effectLst/>
                <a:latin typeface="system-ui"/>
              </a:rPr>
              <a:t> – IA &amp; </a:t>
            </a:r>
            <a:r>
              <a:rPr lang="en-US" b="0" i="0" dirty="0" err="1">
                <a:effectLst/>
                <a:latin typeface="system-ui"/>
              </a:rPr>
              <a:t>croissance</a:t>
            </a:r>
            <a:r>
              <a:rPr lang="en-US" b="0" i="0" dirty="0">
                <a:effectLst/>
                <a:latin typeface="system-ui"/>
              </a:rPr>
              <a:t> LinkedIn. Ses conseils </a:t>
            </a:r>
            <a:r>
              <a:rPr lang="en-US" b="0" i="0" dirty="0" err="1">
                <a:effectLst/>
                <a:latin typeface="system-ui"/>
              </a:rPr>
              <a:t>allient</a:t>
            </a:r>
            <a:r>
              <a:rPr lang="en-US" b="0" i="0" dirty="0">
                <a:effectLst/>
                <a:latin typeface="system-ui"/>
              </a:rPr>
              <a:t> IA et </a:t>
            </a:r>
            <a:r>
              <a:rPr lang="en-US" b="0" i="0" dirty="0" err="1">
                <a:effectLst/>
                <a:latin typeface="system-ui"/>
              </a:rPr>
              <a:t>stratégie</a:t>
            </a:r>
            <a:r>
              <a:rPr lang="en-US" b="0" i="0" dirty="0">
                <a:effectLst/>
                <a:latin typeface="system-ui"/>
              </a:rPr>
              <a:t> de </a:t>
            </a:r>
            <a:r>
              <a:rPr lang="en-US" b="0" i="0" dirty="0" err="1">
                <a:effectLst/>
                <a:latin typeface="system-ui"/>
              </a:rPr>
              <a:t>visibilité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👨‍🏫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18"/>
              </a:rPr>
              <a:t>Dr. FIRAS</a:t>
            </a:r>
            <a:r>
              <a:rPr lang="en-US" b="0" i="0" dirty="0">
                <a:effectLst/>
                <a:latin typeface="system-ui"/>
              </a:rPr>
              <a:t> – Expert IA &amp; automations. </a:t>
            </a:r>
            <a:r>
              <a:rPr lang="en-US" b="0" i="0" dirty="0" err="1">
                <a:effectLst/>
                <a:latin typeface="system-ui"/>
              </a:rPr>
              <a:t>Pédagogue</a:t>
            </a:r>
            <a:r>
              <a:rPr lang="en-US" b="0" i="0" dirty="0">
                <a:effectLst/>
                <a:latin typeface="system-ui"/>
              </a:rPr>
              <a:t> et </a:t>
            </a:r>
            <a:r>
              <a:rPr lang="en-US" b="0" i="0" dirty="0" err="1">
                <a:effectLst/>
                <a:latin typeface="system-ui"/>
              </a:rPr>
              <a:t>rigoureux</a:t>
            </a:r>
            <a:r>
              <a:rPr lang="en-US" b="0" i="0" dirty="0">
                <a:effectLst/>
                <a:latin typeface="system-ui"/>
              </a:rPr>
              <a:t>, il </a:t>
            </a:r>
            <a:r>
              <a:rPr lang="en-US" b="0" i="0" dirty="0" err="1">
                <a:effectLst/>
                <a:latin typeface="system-ui"/>
              </a:rPr>
              <a:t>incarne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l’IA</a:t>
            </a:r>
            <a:r>
              <a:rPr lang="en-US" b="0" i="0" dirty="0">
                <a:effectLst/>
                <a:latin typeface="system-ui"/>
              </a:rPr>
              <a:t> utile et </a:t>
            </a:r>
            <a:r>
              <a:rPr lang="en-US" b="0" i="0" dirty="0" err="1">
                <a:effectLst/>
                <a:latin typeface="system-ui"/>
              </a:rPr>
              <a:t>mesurable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⚙️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19"/>
              </a:rPr>
              <a:t>Guillaume Lanz</a:t>
            </a:r>
            <a:r>
              <a:rPr lang="en-US" b="0" i="0" dirty="0">
                <a:effectLst/>
                <a:latin typeface="system-ui"/>
              </a:rPr>
              <a:t> – CEO @ </a:t>
            </a:r>
            <a:r>
              <a:rPr lang="en-US" b="0" i="0" dirty="0" err="1">
                <a:effectLst/>
                <a:latin typeface="system-ui"/>
              </a:rPr>
              <a:t>Firstbrick</a:t>
            </a:r>
            <a:r>
              <a:rPr lang="en-US" b="0" i="0" dirty="0">
                <a:effectLst/>
                <a:latin typeface="system-ui"/>
              </a:rPr>
              <a:t>. </a:t>
            </a:r>
            <a:r>
              <a:rPr lang="en-US" b="0" i="0" dirty="0" err="1">
                <a:effectLst/>
                <a:latin typeface="system-ui"/>
              </a:rPr>
              <a:t>Spécialiste</a:t>
            </a:r>
            <a:r>
              <a:rPr lang="en-US" b="0" i="0" dirty="0">
                <a:effectLst/>
                <a:latin typeface="system-ui"/>
              </a:rPr>
              <a:t> des infrastructures et workflows IA (n8n).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🐔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20"/>
              </a:rPr>
              <a:t>Morgan BANCEL 🐔</a:t>
            </a:r>
            <a:r>
              <a:rPr lang="en-US" b="0" i="0" dirty="0">
                <a:effectLst/>
                <a:latin typeface="system-ui"/>
              </a:rPr>
              <a:t> – </a:t>
            </a:r>
            <a:r>
              <a:rPr lang="en-US" b="0" i="0" dirty="0" err="1">
                <a:effectLst/>
                <a:latin typeface="system-ui"/>
              </a:rPr>
              <a:t>Fondateur</a:t>
            </a:r>
            <a:r>
              <a:rPr lang="en-US" b="0" i="0" dirty="0">
                <a:effectLst/>
                <a:latin typeface="system-ui"/>
              </a:rPr>
              <a:t> de La Matrice™. Il </a:t>
            </a:r>
            <a:r>
              <a:rPr lang="en-US" b="0" i="0" dirty="0" err="1">
                <a:effectLst/>
                <a:latin typeface="system-ui"/>
              </a:rPr>
              <a:t>pense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l’IA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comme</a:t>
            </a:r>
            <a:r>
              <a:rPr lang="en-US" b="0" i="0" dirty="0">
                <a:effectLst/>
                <a:latin typeface="system-ui"/>
              </a:rPr>
              <a:t> un </a:t>
            </a:r>
            <a:r>
              <a:rPr lang="en-US" b="0" i="0" dirty="0" err="1">
                <a:effectLst/>
                <a:latin typeface="system-ui"/>
              </a:rPr>
              <a:t>projet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d’entreprise</a:t>
            </a:r>
            <a:r>
              <a:rPr lang="en-US" b="0" i="0" dirty="0">
                <a:effectLst/>
                <a:latin typeface="system-ui"/>
              </a:rPr>
              <a:t> à part </a:t>
            </a:r>
            <a:r>
              <a:rPr lang="en-US" b="0" i="0" dirty="0" err="1">
                <a:effectLst/>
                <a:latin typeface="system-ui"/>
              </a:rPr>
              <a:t>entière</a:t>
            </a:r>
            <a:r>
              <a:rPr lang="en-US" b="0" i="0" dirty="0">
                <a:effectLst/>
                <a:latin typeface="system-ui"/>
              </a:rPr>
              <a:t>.</a:t>
            </a:r>
            <a:br>
              <a:rPr lang="en-US" dirty="0"/>
            </a:br>
            <a:r>
              <a:rPr lang="en-US" b="0" i="0" dirty="0">
                <a:effectLst/>
                <a:latin typeface="system-ui"/>
              </a:rPr>
              <a:t>📘 </a:t>
            </a:r>
            <a:r>
              <a:rPr lang="en-US" b="1" i="0" u="none" strike="noStrike" dirty="0">
                <a:solidFill>
                  <a:srgbClr val="0A66C2"/>
                </a:solidFill>
                <a:effectLst/>
                <a:latin typeface="inherit"/>
                <a:hlinkClick r:id="rId21"/>
              </a:rPr>
              <a:t>Matthieu </a:t>
            </a:r>
            <a:r>
              <a:rPr lang="en-US" b="1" i="0" u="none" strike="noStrike" dirty="0" err="1">
                <a:solidFill>
                  <a:srgbClr val="0A66C2"/>
                </a:solidFill>
                <a:effectLst/>
                <a:latin typeface="inherit"/>
                <a:hlinkClick r:id="rId21"/>
              </a:rPr>
              <a:t>Corthésy</a:t>
            </a:r>
            <a:r>
              <a:rPr lang="en-US" b="0" i="0" dirty="0">
                <a:effectLst/>
                <a:latin typeface="system-ui"/>
              </a:rPr>
              <a:t> – Directeur @ OUTILIA. Auteur </a:t>
            </a:r>
            <a:r>
              <a:rPr lang="en-US" b="0" i="0" dirty="0" err="1">
                <a:effectLst/>
                <a:latin typeface="system-ui"/>
              </a:rPr>
              <a:t>pionnier</a:t>
            </a:r>
            <a:r>
              <a:rPr lang="en-US" b="0" i="0" dirty="0">
                <a:effectLst/>
                <a:latin typeface="system-ui"/>
              </a:rPr>
              <a:t> sur </a:t>
            </a:r>
            <a:r>
              <a:rPr lang="en-US" b="0" i="0" dirty="0" err="1">
                <a:effectLst/>
                <a:latin typeface="system-ui"/>
              </a:rPr>
              <a:t>l’IA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générative</a:t>
            </a:r>
            <a:r>
              <a:rPr lang="en-US" b="0" i="0" dirty="0">
                <a:effectLst/>
                <a:latin typeface="system-ui"/>
              </a:rPr>
              <a:t> et </a:t>
            </a:r>
            <a:r>
              <a:rPr lang="en-US" b="0" i="0" dirty="0" err="1">
                <a:effectLst/>
                <a:latin typeface="system-ui"/>
              </a:rPr>
              <a:t>veilleur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0" i="0" dirty="0" err="1">
                <a:effectLst/>
                <a:latin typeface="system-ui"/>
              </a:rPr>
              <a:t>inspirant</a:t>
            </a:r>
            <a:r>
              <a:rPr lang="en-US" b="0" i="0" dirty="0">
                <a:effectLst/>
                <a:latin typeface="system-ui"/>
              </a:rPr>
              <a:t>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DA53D9-C41C-2F06-3C92-4885D0D4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44" y="539034"/>
            <a:ext cx="7246051" cy="307777"/>
          </a:xfrm>
        </p:spPr>
        <p:txBody>
          <a:bodyPr/>
          <a:lstStyle/>
          <a:p>
            <a:r>
              <a:rPr lang="fr-FR" dirty="0"/>
              <a:t>20 experts IA à suivre sur LinkedIn (pour une veille efficace)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898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B20C-55F9-F682-5A0F-05472ACC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Ressources</a:t>
            </a:r>
            <a:r>
              <a:rPr lang="en-US" dirty="0"/>
              <a:t> </a:t>
            </a:r>
            <a:r>
              <a:rPr lang="en-US" dirty="0" err="1"/>
              <a:t>gratuites</a:t>
            </a:r>
            <a:r>
              <a:rPr lang="en-US" dirty="0"/>
              <a:t> pour </a:t>
            </a:r>
            <a:r>
              <a:rPr lang="en-US" dirty="0" err="1"/>
              <a:t>apprendre</a:t>
            </a:r>
            <a:endParaRPr lang="en-US" dirty="0"/>
          </a:p>
        </p:txBody>
      </p:sp>
      <p:sp>
        <p:nvSpPr>
          <p:cNvPr id="4" name="AutoShape 2" descr="Image result for microsoft learn">
            <a:extLst>
              <a:ext uri="{FF2B5EF4-FFF2-40B4-BE49-F238E27FC236}">
                <a16:creationId xmlns:a16="http://schemas.microsoft.com/office/drawing/2014/main" id="{8BA2FB22-8AC5-A6D1-9C24-4257449FD5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Image result for microsoft learn">
            <a:extLst>
              <a:ext uri="{FF2B5EF4-FFF2-40B4-BE49-F238E27FC236}">
                <a16:creationId xmlns:a16="http://schemas.microsoft.com/office/drawing/2014/main" id="{6D178F4D-9C4F-2F6A-609F-F4512CB713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140BA560-36F1-63E1-C2DD-C97B13CD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5" y="2684949"/>
            <a:ext cx="3777570" cy="882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10ABCF-A78A-738C-5685-CF5A73287097}"/>
              </a:ext>
            </a:extLst>
          </p:cNvPr>
          <p:cNvSpPr txBox="1"/>
          <p:nvPr/>
        </p:nvSpPr>
        <p:spPr>
          <a:xfrm>
            <a:off x="1478490" y="3887685"/>
            <a:ext cx="117660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Aka.ms/learn</a:t>
            </a:r>
          </a:p>
        </p:txBody>
      </p:sp>
      <p:pic>
        <p:nvPicPr>
          <p:cNvPr id="10" name="Picture 9" descr="A close-up of a logo&#10;&#10;AI-generated content may be incorrect.">
            <a:extLst>
              <a:ext uri="{FF2B5EF4-FFF2-40B4-BE49-F238E27FC236}">
                <a16:creationId xmlns:a16="http://schemas.microsoft.com/office/drawing/2014/main" id="{66D128CD-708A-BE30-3AF5-8C5CC95C7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82" y="2670527"/>
            <a:ext cx="3623026" cy="9108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D258A6-0D29-5E8E-D7E4-39BA38A5DCFD}"/>
              </a:ext>
            </a:extLst>
          </p:cNvPr>
          <p:cNvSpPr txBox="1"/>
          <p:nvPr/>
        </p:nvSpPr>
        <p:spPr>
          <a:xfrm>
            <a:off x="5184549" y="3887685"/>
            <a:ext cx="26497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https://academy.openai.com/</a:t>
            </a:r>
          </a:p>
        </p:txBody>
      </p:sp>
      <p:pic>
        <p:nvPicPr>
          <p:cNvPr id="13" name="Picture 12" descr="A close up of a logo&#10;&#10;AI-generated content may be incorrect.">
            <a:extLst>
              <a:ext uri="{FF2B5EF4-FFF2-40B4-BE49-F238E27FC236}">
                <a16:creationId xmlns:a16="http://schemas.microsoft.com/office/drawing/2014/main" id="{872C7A14-4B67-7406-C7E0-FBDA661DB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90" y="2644648"/>
            <a:ext cx="3100202" cy="9367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2FF576-E1DE-DE15-705F-0AA3D77464E2}"/>
              </a:ext>
            </a:extLst>
          </p:cNvPr>
          <p:cNvSpPr txBox="1"/>
          <p:nvPr/>
        </p:nvSpPr>
        <p:spPr>
          <a:xfrm>
            <a:off x="8867735" y="382612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https://www.skills.google/</a:t>
            </a:r>
          </a:p>
        </p:txBody>
      </p:sp>
    </p:spTree>
    <p:extLst>
      <p:ext uri="{BB962C8B-B14F-4D97-AF65-F5344CB8AC3E}">
        <p14:creationId xmlns:p14="http://schemas.microsoft.com/office/powerpoint/2010/main" val="289015991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465BD-836F-50E5-E954-1D00A926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6051" cy="307777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Ressources</a:t>
            </a:r>
            <a:r>
              <a:rPr lang="en-US" b="1" dirty="0">
                <a:latin typeface="+mn-lt"/>
              </a:rPr>
              <a:t> </a:t>
            </a:r>
            <a:r>
              <a:rPr lang="en-US" b="1" dirty="0"/>
              <a:t>gratuities</a:t>
            </a:r>
            <a:r>
              <a:rPr lang="en-US" b="1" dirty="0">
                <a:latin typeface="+mn-lt"/>
              </a:rPr>
              <a:t> à tester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5BF27-2BE0-2F5E-949A-CFFAD1B13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sz="800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E459C-7BD6-BE35-0A4B-B64A31908C8A}"/>
              </a:ext>
            </a:extLst>
          </p:cNvPr>
          <p:cNvSpPr txBox="1"/>
          <p:nvPr/>
        </p:nvSpPr>
        <p:spPr>
          <a:xfrm>
            <a:off x="528277" y="197202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https://www.bing.com/images/create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7390-6185-ADA8-5573-3F29A7D47DA1}"/>
              </a:ext>
            </a:extLst>
          </p:cNvPr>
          <p:cNvSpPr txBox="1"/>
          <p:nvPr/>
        </p:nvSpPr>
        <p:spPr>
          <a:xfrm>
            <a:off x="1884218" y="256352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https://gemini.google.com/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A4D95-36C3-6F9E-5B16-9236CA2B81F0}"/>
              </a:ext>
            </a:extLst>
          </p:cNvPr>
          <p:cNvSpPr txBox="1"/>
          <p:nvPr/>
        </p:nvSpPr>
        <p:spPr>
          <a:xfrm>
            <a:off x="3214254" y="312300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https://copilot.microsoft.com/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EF1F3-2CF0-34B8-B380-2E4E7ABFF582}"/>
              </a:ext>
            </a:extLst>
          </p:cNvPr>
          <p:cNvSpPr txBox="1"/>
          <p:nvPr/>
        </p:nvSpPr>
        <p:spPr>
          <a:xfrm>
            <a:off x="4359564" y="382173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600" i="0" dirty="0">
                <a:solidFill>
                  <a:schemeClr val="tx2"/>
                </a:solidFill>
                <a:effectLst/>
              </a:rPr>
              <a:t>GitHub Copilot Pro (</a:t>
            </a:r>
            <a:r>
              <a:rPr lang="en-US" sz="1600" i="0" dirty="0" err="1">
                <a:solidFill>
                  <a:schemeClr val="tx2"/>
                </a:solidFill>
                <a:effectLst/>
              </a:rPr>
              <a:t>gratuit</a:t>
            </a:r>
            <a:r>
              <a:rPr lang="en-US" sz="1600" i="0" dirty="0">
                <a:solidFill>
                  <a:schemeClr val="tx2"/>
                </a:solidFill>
                <a:effectLst/>
              </a:rPr>
              <a:t> pour </a:t>
            </a:r>
            <a:r>
              <a:rPr lang="en-US" sz="1600" i="0" dirty="0" err="1">
                <a:solidFill>
                  <a:schemeClr val="tx2"/>
                </a:solidFill>
                <a:effectLst/>
              </a:rPr>
              <a:t>etudiants</a:t>
            </a:r>
            <a:r>
              <a:rPr lang="en-US" sz="1600" i="0" dirty="0">
                <a:solidFill>
                  <a:schemeClr val="tx2"/>
                </a:solidFill>
                <a:effectLst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BAB9-6E11-5D59-D406-A52A1A3AC93C}"/>
              </a:ext>
            </a:extLst>
          </p:cNvPr>
          <p:cNvSpPr txBox="1"/>
          <p:nvPr/>
        </p:nvSpPr>
        <p:spPr>
          <a:xfrm>
            <a:off x="5828145" y="4520470"/>
            <a:ext cx="543610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Azure ( 200 dollars + </a:t>
            </a:r>
            <a:r>
              <a:rPr lang="en-US" sz="1600" dirty="0" err="1"/>
              <a:t>gratuit</a:t>
            </a:r>
            <a:r>
              <a:rPr lang="en-US" sz="1600" dirty="0"/>
              <a:t> pour </a:t>
            </a:r>
            <a:r>
              <a:rPr lang="en-US" sz="1600" dirty="0" err="1"/>
              <a:t>étudiants</a:t>
            </a:r>
            <a:r>
              <a:rPr lang="en-US" sz="1600" dirty="0"/>
              <a:t> </a:t>
            </a:r>
            <a:r>
              <a:rPr lang="en-US" sz="1600" dirty="0" err="1"/>
              <a:t>pendat</a:t>
            </a:r>
            <a:r>
              <a:rPr lang="en-US" sz="1600" dirty="0"/>
              <a:t> 12 </a:t>
            </a:r>
            <a:r>
              <a:rPr lang="en-US" sz="1600" dirty="0" err="1"/>
              <a:t>mois</a:t>
            </a:r>
            <a:r>
              <a:rPr lang="en-US" sz="1600" dirty="0"/>
              <a:t>)</a:t>
            </a:r>
          </a:p>
        </p:txBody>
      </p:sp>
      <p:pic>
        <p:nvPicPr>
          <p:cNvPr id="5122" name="Picture 2" descr="De Google à Facebook : « si c’est gratuit, vous êtes le produit">
            <a:extLst>
              <a:ext uri="{FF2B5EF4-FFF2-40B4-BE49-F238E27FC236}">
                <a16:creationId xmlns:a16="http://schemas.microsoft.com/office/drawing/2014/main" id="{AECA090E-1B5E-AB77-23C3-905ADA18C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3429000"/>
            <a:ext cx="2533073" cy="336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eme: &quot;Je suis riche&quot; - All Templates - Meme-arsenal.com">
            <a:extLst>
              <a:ext uri="{FF2B5EF4-FFF2-40B4-BE49-F238E27FC236}">
                <a16:creationId xmlns:a16="http://schemas.microsoft.com/office/drawing/2014/main" id="{F61DA0AA-9997-4F44-69E7-587DA862A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781" y="1253171"/>
            <a:ext cx="4486709" cy="199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48099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18DAF-1F7F-2053-EA8B-9CC6DC69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1E5EE-B281-05AD-9096-E7C33FDC9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C30263-6113-848A-EABE-B6640B99D9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1" y="92363"/>
            <a:ext cx="54864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8F353C-E343-1219-C5A2-11B79738FCB4}"/>
              </a:ext>
            </a:extLst>
          </p:cNvPr>
          <p:cNvSpPr txBox="1"/>
          <p:nvPr/>
        </p:nvSpPr>
        <p:spPr>
          <a:xfrm>
            <a:off x="6724072" y="222870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b="0" i="0" dirty="0">
                <a:effectLst/>
                <a:latin typeface="-apple-system"/>
              </a:rPr>
              <a:t>1. slides = </a:t>
            </a:r>
            <a:r>
              <a:rPr lang="en-US" b="1" i="0" dirty="0" err="1">
                <a:effectLst/>
                <a:latin typeface="-apple-system"/>
              </a:rPr>
              <a:t>gamma.app</a:t>
            </a:r>
            <a:br>
              <a:rPr lang="en-US" dirty="0"/>
            </a:br>
            <a:r>
              <a:rPr lang="en-US" b="0" i="0" dirty="0">
                <a:effectLst/>
                <a:latin typeface="-apple-system"/>
              </a:rPr>
              <a:t>2. writing = </a:t>
            </a:r>
            <a:r>
              <a:rPr lang="en-US" b="1" i="0" dirty="0">
                <a:effectLst/>
                <a:latin typeface="-apple-system"/>
              </a:rPr>
              <a:t>claude.ai</a:t>
            </a:r>
            <a:br>
              <a:rPr lang="en-US" dirty="0"/>
            </a:br>
            <a:r>
              <a:rPr lang="en-US" b="0" i="0" dirty="0">
                <a:effectLst/>
                <a:latin typeface="-apple-system"/>
              </a:rPr>
              <a:t>3. voice-to-text = </a:t>
            </a:r>
            <a:r>
              <a:rPr lang="en-US" b="1" i="0" dirty="0">
                <a:effectLst/>
                <a:latin typeface="-apple-system"/>
              </a:rPr>
              <a:t>wispr.ai</a:t>
            </a:r>
            <a:br>
              <a:rPr lang="en-US" dirty="0"/>
            </a:br>
            <a:r>
              <a:rPr lang="en-US" b="0" i="0" dirty="0">
                <a:effectLst/>
                <a:latin typeface="-apple-system"/>
              </a:rPr>
              <a:t>4. video editing = </a:t>
            </a:r>
            <a:r>
              <a:rPr lang="en-US" b="1" i="0" dirty="0">
                <a:effectLst/>
                <a:latin typeface="-apple-system"/>
              </a:rPr>
              <a:t>opus.pro</a:t>
            </a:r>
            <a:br>
              <a:rPr lang="en-US" b="1" dirty="0"/>
            </a:br>
            <a:r>
              <a:rPr lang="en-US" b="0" i="0" dirty="0">
                <a:effectLst/>
                <a:latin typeface="-apple-system"/>
              </a:rPr>
              <a:t>5. </a:t>
            </a:r>
            <a:r>
              <a:rPr lang="en-US" b="0" i="0" dirty="0" err="1">
                <a:effectLst/>
                <a:latin typeface="-apple-system"/>
              </a:rPr>
              <a:t>vibecoding</a:t>
            </a:r>
            <a:r>
              <a:rPr lang="en-US" b="0" i="0" dirty="0">
                <a:effectLst/>
                <a:latin typeface="-apple-system"/>
              </a:rPr>
              <a:t> = </a:t>
            </a:r>
            <a:r>
              <a:rPr lang="en-US" b="1" i="0" dirty="0" err="1">
                <a:effectLst/>
                <a:latin typeface="-apple-system"/>
              </a:rPr>
              <a:t>blink.new</a:t>
            </a:r>
            <a:br>
              <a:rPr lang="en-US" dirty="0"/>
            </a:br>
            <a:r>
              <a:rPr lang="en-US" b="0" i="0" dirty="0">
                <a:effectLst/>
                <a:latin typeface="-apple-system"/>
              </a:rPr>
              <a:t>6. searching the web = </a:t>
            </a:r>
            <a:r>
              <a:rPr lang="en-US" b="1" i="0" dirty="0">
                <a:effectLst/>
                <a:latin typeface="-apple-system"/>
              </a:rPr>
              <a:t>perplexity.ai</a:t>
            </a:r>
            <a:br>
              <a:rPr lang="en-US" dirty="0"/>
            </a:br>
            <a:r>
              <a:rPr lang="en-US" b="0" i="0" dirty="0">
                <a:effectLst/>
                <a:latin typeface="-apple-system"/>
              </a:rPr>
              <a:t>7. </a:t>
            </a:r>
            <a:r>
              <a:rPr lang="en-US" b="0" i="0" dirty="0" err="1">
                <a:effectLst/>
                <a:latin typeface="-apple-system"/>
              </a:rPr>
              <a:t>aimages</a:t>
            </a:r>
            <a:r>
              <a:rPr lang="en-US" b="0" i="0" dirty="0">
                <a:effectLst/>
                <a:latin typeface="-apple-system"/>
              </a:rPr>
              <a:t> = </a:t>
            </a:r>
            <a:r>
              <a:rPr lang="en-US" b="1" i="0" dirty="0">
                <a:effectLst/>
                <a:latin typeface="-apple-system"/>
              </a:rPr>
              <a:t>midjourney.com</a:t>
            </a:r>
            <a:br>
              <a:rPr lang="en-US" b="1" dirty="0"/>
            </a:br>
            <a:r>
              <a:rPr lang="en-US" b="0" i="0" dirty="0">
                <a:effectLst/>
                <a:latin typeface="-apple-system"/>
              </a:rPr>
              <a:t>8. music = </a:t>
            </a:r>
            <a:r>
              <a:rPr lang="en-US" b="1" i="0" dirty="0">
                <a:effectLst/>
                <a:latin typeface="-apple-system"/>
              </a:rPr>
              <a:t>suno.com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274441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B980-7B72-3338-73F7-DE09EE41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CB5B4-FD04-D37C-077B-FE8415B97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7170" name="Picture 2" descr="text">
            <a:extLst>
              <a:ext uri="{FF2B5EF4-FFF2-40B4-BE49-F238E27FC236}">
                <a16:creationId xmlns:a16="http://schemas.microsoft.com/office/drawing/2014/main" id="{BFFE10C8-058C-261F-A60E-0D22F9A22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30018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ext">
            <a:extLst>
              <a:ext uri="{FF2B5EF4-FFF2-40B4-BE49-F238E27FC236}">
                <a16:creationId xmlns:a16="http://schemas.microsoft.com/office/drawing/2014/main" id="{3E202F13-072D-51A6-FFF4-1B907993F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764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5853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1C19-A09D-3A3B-26BD-3FD18F1C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Les </a:t>
            </a:r>
            <a:r>
              <a:rPr lang="en-GB" b="1" dirty="0" err="1"/>
              <a:t>métiers</a:t>
            </a:r>
            <a:r>
              <a:rPr lang="en-GB" b="1" dirty="0"/>
              <a:t> à la plus forte </a:t>
            </a:r>
            <a:r>
              <a:rPr lang="en-GB" b="1" dirty="0" err="1"/>
              <a:t>croissance</a:t>
            </a:r>
            <a:r>
              <a:rPr lang="en-GB" b="1" dirty="0"/>
              <a:t> dans le monde </a:t>
            </a:r>
            <a:r>
              <a:rPr lang="en-GB" b="1" dirty="0" err="1"/>
              <a:t>en</a:t>
            </a:r>
            <a:r>
              <a:rPr lang="en-GB" b="1" dirty="0"/>
              <a:t> 2025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41265-F3A6-3D4D-F0FA-19622AE86E92}"/>
              </a:ext>
            </a:extLst>
          </p:cNvPr>
          <p:cNvSpPr txBox="1"/>
          <p:nvPr/>
        </p:nvSpPr>
        <p:spPr>
          <a:xfrm>
            <a:off x="514350" y="1811917"/>
            <a:ext cx="7824978" cy="405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Spécialistes Big Data : +110 % entre 2025 et 2030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Ingénieurs FinTech : +95 %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Spécialistes IA &amp; Machine Learning : +85 %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Développeurs de logiciels et applications : +60 %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Spécialistes de la sécurité : +55 %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Spécialistes entreposage de données / Data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Warehousing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 : +50 %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Spécialistes véhicules autonomes et électriques : +45 %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UI / UX Designers : +45 % </a:t>
            </a:r>
            <a:endParaRPr lang="fr-FR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Chauffeurs légers / véhicules de livraison : +45 %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Spécialistes Internet des objets (IoT) : +40 %</a:t>
            </a:r>
          </a:p>
        </p:txBody>
      </p:sp>
      <p:pic>
        <p:nvPicPr>
          <p:cNvPr id="1028" name="Picture 4" descr="Les meilleurs mèmes Job :) Memedroid">
            <a:extLst>
              <a:ext uri="{FF2B5EF4-FFF2-40B4-BE49-F238E27FC236}">
                <a16:creationId xmlns:a16="http://schemas.microsoft.com/office/drawing/2014/main" id="{562D280F-98F4-C7B7-F7FB-3DE4D4CF3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08" y="1519936"/>
            <a:ext cx="3788477" cy="463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4922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0A9F3-180D-D44A-585A-7709F8909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38266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4EE1C-6FE1-DA1A-619F-C0810C04D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6051" cy="615553"/>
          </a:xfrm>
        </p:spPr>
        <p:txBody>
          <a:bodyPr/>
          <a:lstStyle/>
          <a:p>
            <a:r>
              <a:rPr lang="fr-FR" b="1" dirty="0"/>
              <a:t>5 nouveaux métiers en 2025</a:t>
            </a:r>
            <a:br>
              <a:rPr lang="fr-FR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5704E-C812-4D18-CC74-7343C489BAE1}"/>
              </a:ext>
            </a:extLst>
          </p:cNvPr>
          <p:cNvSpPr txBox="1"/>
          <p:nvPr/>
        </p:nvSpPr>
        <p:spPr>
          <a:xfrm>
            <a:off x="505206" y="2157883"/>
            <a:ext cx="6094476" cy="254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Coordinateur·rice</a:t>
            </a: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 d’intimité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Développeur·se</a:t>
            </a: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 blockchain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Product Builder No Code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Responsable Green IT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fr-FR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Technicien·ne</a:t>
            </a: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 valoriste du réemploi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8" name="Picture 2" descr="Les meilleurs mèmes Metier :) Memedroid">
            <a:extLst>
              <a:ext uri="{FF2B5EF4-FFF2-40B4-BE49-F238E27FC236}">
                <a16:creationId xmlns:a16="http://schemas.microsoft.com/office/drawing/2014/main" id="{33F8F6CA-D7E3-0071-B519-F82CE40A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30" y="1077846"/>
            <a:ext cx="4560108" cy="527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14850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D0D1-5DA4-57CD-9ABD-3762AF1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Trois scénarios pour les 5 prochaines années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15C618-A905-4E8B-5484-8887ADA59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62" y="2863381"/>
            <a:ext cx="31983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🌈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Optimiste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“IA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copilote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carrières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6050BEE-67C9-1DE3-9023-79B368B5A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2" y="1471154"/>
            <a:ext cx="4466228" cy="46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1682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983EA-0FB9-653B-82B6-8A78A057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AB98D-913C-F469-C99F-8D9C8412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Trois scénarios pour les 5 prochaines années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AFCDA11-2F11-E90F-77AC-5401CE9B1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53" y="3105835"/>
            <a:ext cx="55322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⚙️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Réaliste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“Requalification massive et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 métiers”</a:t>
            </a:r>
          </a:p>
        </p:txBody>
      </p:sp>
      <p:pic>
        <p:nvPicPr>
          <p:cNvPr id="3074" name="Picture 2" descr="IA et valeurs humaines : un problème d'alignement | CNRS Le journal">
            <a:extLst>
              <a:ext uri="{FF2B5EF4-FFF2-40B4-BE49-F238E27FC236}">
                <a16:creationId xmlns:a16="http://schemas.microsoft.com/office/drawing/2014/main" id="{2E00DE54-5CF2-42A4-A2ED-F3995F37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37" y="1555123"/>
            <a:ext cx="5751945" cy="40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78150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B1963-3E36-E8BE-8D48-07348FBB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3AA2-E1B7-DCF1-97AB-0375B107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Trois scénarios pour les 5 prochaines années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11786FE-89E7-8362-E1C2-97C09A01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62" y="2863381"/>
            <a:ext cx="485261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💥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Chaotique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Ceux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n’apprennent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décrochent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</p:txBody>
      </p:sp>
      <p:pic>
        <p:nvPicPr>
          <p:cNvPr id="4098" name="Picture 2" descr="ai #aimeme #funny #meme | Generative AI works | 11 komen">
            <a:extLst>
              <a:ext uri="{FF2B5EF4-FFF2-40B4-BE49-F238E27FC236}">
                <a16:creationId xmlns:a16="http://schemas.microsoft.com/office/drawing/2014/main" id="{372BCD4D-7F33-2415-3C42-E8194BE60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16" y="1287779"/>
            <a:ext cx="3150147" cy="518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27802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0C71-32C5-E619-F7A8-DBE968A13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5BD8C-FCB4-F91A-584D-C88B7561F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DF0B7E-5209-793F-A382-02EB0BD95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6"/>
            <a:ext cx="12192000" cy="67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463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F8DD-40CB-97B5-4470-DC5F0847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44" y="665823"/>
            <a:ext cx="7246051" cy="307777"/>
          </a:xfrm>
        </p:spPr>
        <p:txBody>
          <a:bodyPr/>
          <a:lstStyle/>
          <a:p>
            <a:r>
              <a:rPr lang="en-US" dirty="0"/>
              <a:t>aka.ms/</a:t>
            </a:r>
            <a:r>
              <a:rPr lang="en-US" dirty="0" err="1"/>
              <a:t>alexandra</a:t>
            </a:r>
            <a:endParaRPr lang="en-US" dirty="0"/>
          </a:p>
        </p:txBody>
      </p:sp>
      <p:pic>
        <p:nvPicPr>
          <p:cNvPr id="6146" name="Picture 2" descr="Merci De m'avoir ecoute - Happy Squirrel Meme Generator">
            <a:extLst>
              <a:ext uri="{FF2B5EF4-FFF2-40B4-BE49-F238E27FC236}">
                <a16:creationId xmlns:a16="http://schemas.microsoft.com/office/drawing/2014/main" id="{C3DBF6B7-8256-A879-9309-EAD2893B5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01" y="101600"/>
            <a:ext cx="5343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red and blue text&#10;&#10;AI-generated content may be incorrect.">
            <a:extLst>
              <a:ext uri="{FF2B5EF4-FFF2-40B4-BE49-F238E27FC236}">
                <a16:creationId xmlns:a16="http://schemas.microsoft.com/office/drawing/2014/main" id="{469466AC-A406-B90C-D0DF-2C749129F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6" y="127578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82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3BD9-A155-0D92-F016-60079D71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DCF75-21EA-99AB-835E-52D1FB612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1026" name="Picture 2" descr="Funny Question Meme">
            <a:extLst>
              <a:ext uri="{FF2B5EF4-FFF2-40B4-BE49-F238E27FC236}">
                <a16:creationId xmlns:a16="http://schemas.microsoft.com/office/drawing/2014/main" id="{71BC8E53-9547-5AA6-DFA7-53F2964D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4" y="1341498"/>
            <a:ext cx="7246051" cy="483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9636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iz time - Buzz and Woody (Toy Story) Meme Meme Generator">
            <a:extLst>
              <a:ext uri="{FF2B5EF4-FFF2-40B4-BE49-F238E27FC236}">
                <a16:creationId xmlns:a16="http://schemas.microsoft.com/office/drawing/2014/main" id="{7ED784B1-6E23-B755-01FB-AF12D9B87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50" y="172435"/>
            <a:ext cx="11950700" cy="651313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AF53D-3E9E-AD68-1E03-5492B4462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32735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704373-7EED-D5E2-9DEC-44F75CEA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1421A-D769-E7A7-3806-D445C13DB56D}"/>
              </a:ext>
            </a:extLst>
          </p:cNvPr>
          <p:cNvSpPr txBox="1"/>
          <p:nvPr/>
        </p:nvSpPr>
        <p:spPr>
          <a:xfrm>
            <a:off x="588262" y="3725822"/>
            <a:ext cx="58674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b="1" dirty="0"/>
              <a:t>Quelle partie de l’humain est la plus difficile à interpréter ?</a:t>
            </a:r>
            <a:br>
              <a:rPr lang="fr-FR" dirty="0"/>
            </a:br>
            <a:r>
              <a:rPr lang="fr-FR" dirty="0"/>
              <a:t>a) Les émotions et leur impact sur la cognition</a:t>
            </a:r>
            <a:br>
              <a:rPr lang="fr-FR" dirty="0"/>
            </a:br>
            <a:r>
              <a:rPr lang="fr-FR" dirty="0"/>
              <a:t>b) Les mécanismes inconscients (habitudes, réflexes)</a:t>
            </a:r>
            <a:br>
              <a:rPr lang="fr-FR" dirty="0"/>
            </a:br>
            <a:r>
              <a:rPr lang="fr-FR" dirty="0"/>
              <a:t>c) Les interactions entre hormones et comportement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4098" name="Picture 2" descr="Intelligence artificielle vs Humains - Fix - Le blog du dessinateur Fix">
            <a:extLst>
              <a:ext uri="{FF2B5EF4-FFF2-40B4-BE49-F238E27FC236}">
                <a16:creationId xmlns:a16="http://schemas.microsoft.com/office/drawing/2014/main" id="{1D3541EC-EE5C-C761-B71B-4087D7B8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468" y="1857067"/>
            <a:ext cx="5382670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DBB580-1E51-95DA-8C5C-75B12614BEFD}"/>
              </a:ext>
            </a:extLst>
          </p:cNvPr>
          <p:cNvSpPr txBox="1"/>
          <p:nvPr/>
        </p:nvSpPr>
        <p:spPr>
          <a:xfrm>
            <a:off x="588262" y="153707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Quelle partie de l’IA est la plus difficile à interpréter ?</a:t>
            </a:r>
            <a:br>
              <a:rPr lang="fr-FR" dirty="0"/>
            </a:br>
            <a:r>
              <a:rPr lang="fr-FR" dirty="0"/>
              <a:t>a) Les données d’entraînement</a:t>
            </a:r>
            <a:br>
              <a:rPr lang="fr-FR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964D0-893E-25B7-B2CB-317FBDD3DBF4}"/>
              </a:ext>
            </a:extLst>
          </p:cNvPr>
          <p:cNvSpPr txBox="1"/>
          <p:nvPr/>
        </p:nvSpPr>
        <p:spPr>
          <a:xfrm>
            <a:off x="588262" y="24039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c) La configuration matérielle</a:t>
            </a:r>
            <a:br>
              <a:rPr lang="fr-FR" dirty="0"/>
            </a:br>
            <a:r>
              <a:rPr lang="fr-FR" dirty="0"/>
              <a:t>d) Les API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C94EB-29FE-1D80-12EC-DDFC9B195860}"/>
              </a:ext>
            </a:extLst>
          </p:cNvPr>
          <p:cNvSpPr txBox="1"/>
          <p:nvPr/>
        </p:nvSpPr>
        <p:spPr>
          <a:xfrm>
            <a:off x="588262" y="21153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b) Les décisions des réseaux neuronaux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C4A64-2212-2456-53ED-FAB422BDEB55}"/>
              </a:ext>
            </a:extLst>
          </p:cNvPr>
          <p:cNvSpPr txBox="1"/>
          <p:nvPr/>
        </p:nvSpPr>
        <p:spPr>
          <a:xfrm>
            <a:off x="588262" y="53657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d) La plasticité cérébrale et ses effets à long terme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6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0E196-F621-92DE-6A66-35C057DF5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BEE217-C481-ABE9-014E-03913C12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CD909-55E4-E2EC-A9A8-2DE28CF1E59D}"/>
              </a:ext>
            </a:extLst>
          </p:cNvPr>
          <p:cNvSpPr txBox="1"/>
          <p:nvPr/>
        </p:nvSpPr>
        <p:spPr>
          <a:xfrm>
            <a:off x="588262" y="1662363"/>
            <a:ext cx="586740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Quel élément de l’IA est le moins contrôlé après déploiement ?</a:t>
            </a:r>
            <a:br>
              <a:rPr lang="fr-FR" dirty="0"/>
            </a:br>
            <a:r>
              <a:rPr lang="fr-FR" dirty="0"/>
              <a:t>a) Les poids du modèle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c) La température du GPU</a:t>
            </a:r>
            <a:br>
              <a:rPr lang="fr-FR" dirty="0"/>
            </a:br>
            <a:r>
              <a:rPr lang="fr-FR" dirty="0"/>
              <a:t>d) La documentation</a:t>
            </a:r>
            <a:br>
              <a:rPr lang="fr-FR" dirty="0"/>
            </a:br>
            <a:endParaRPr lang="fr-FR" dirty="0"/>
          </a:p>
          <a:p>
            <a:r>
              <a:rPr lang="fr-FR" b="1" dirty="0"/>
              <a:t>Quel élément de l’humain est le moins contrôlé au quotidien ?</a:t>
            </a:r>
            <a:br>
              <a:rPr lang="fr-FR" dirty="0"/>
            </a:br>
            <a:r>
              <a:rPr lang="fr-FR" dirty="0"/>
              <a:t>a) Les réactions automatiques face au stress</a:t>
            </a:r>
            <a:br>
              <a:rPr lang="fr-FR" dirty="0"/>
            </a:br>
            <a:r>
              <a:rPr lang="fr-FR" dirty="0"/>
              <a:t>b) Les micro-expressions faciales involontaires</a:t>
            </a:r>
            <a:br>
              <a:rPr lang="fr-FR" dirty="0"/>
            </a:br>
            <a:endParaRPr lang="fr-FR" dirty="0"/>
          </a:p>
          <a:p>
            <a:r>
              <a:rPr lang="fr-FR" dirty="0"/>
              <a:t>d) Les biais cognitifs dans la prise de décision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124" name="Picture 4" descr="Comment ça se dit en français?: dessins humoristiques : intelligence ...">
            <a:extLst>
              <a:ext uri="{FF2B5EF4-FFF2-40B4-BE49-F238E27FC236}">
                <a16:creationId xmlns:a16="http://schemas.microsoft.com/office/drawing/2014/main" id="{B9928F58-5741-B7F8-1A11-1B63ED57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80" y="1566100"/>
            <a:ext cx="4258056" cy="37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19A9B-F062-AF42-A083-E25162B4A611}"/>
              </a:ext>
            </a:extLst>
          </p:cNvPr>
          <p:cNvSpPr txBox="1"/>
          <p:nvPr/>
        </p:nvSpPr>
        <p:spPr>
          <a:xfrm>
            <a:off x="571933" y="24892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b) Le comportement des utilisateurs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E6E3C-14E9-C140-A73D-F3D750E00ED2}"/>
              </a:ext>
            </a:extLst>
          </p:cNvPr>
          <p:cNvSpPr txBox="1"/>
          <p:nvPr/>
        </p:nvSpPr>
        <p:spPr>
          <a:xfrm>
            <a:off x="588262" y="46593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c) Les fluctuations hormonales influençant l’humeur</a:t>
            </a:r>
            <a:br>
              <a:rPr lang="fr-F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5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3DA2E-42C6-B201-3676-E5EF57F5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4D62D1-4074-65BE-B2B7-1AAA7390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39617-4E51-F11D-D9A4-21EB9B1E812F}"/>
              </a:ext>
            </a:extLst>
          </p:cNvPr>
          <p:cNvSpPr txBox="1"/>
          <p:nvPr/>
        </p:nvSpPr>
        <p:spPr>
          <a:xfrm>
            <a:off x="588262" y="1662363"/>
            <a:ext cx="58674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Pourquoi les biais dans l’IA sont-ils difficiles à éliminer ?</a:t>
            </a:r>
            <a:br>
              <a:rPr lang="fr-FR" dirty="0"/>
            </a:br>
            <a:r>
              <a:rPr lang="fr-FR" dirty="0"/>
              <a:t>a) Ils sont rares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c) Ils disparaissent après le déploiement</a:t>
            </a:r>
            <a:br>
              <a:rPr lang="fr-FR" dirty="0"/>
            </a:br>
            <a:r>
              <a:rPr lang="fr-FR" dirty="0"/>
              <a:t>d) Ils sont faciles à détecter</a:t>
            </a:r>
          </a:p>
          <a:p>
            <a:br>
              <a:rPr lang="fr-FR" dirty="0"/>
            </a:br>
            <a:r>
              <a:rPr lang="fr-FR" b="1" dirty="0"/>
              <a:t>Pourquoi les biais humains sont-ils difficiles à éliminer ?</a:t>
            </a:r>
            <a:br>
              <a:rPr lang="fr-FR" dirty="0"/>
            </a:br>
            <a:r>
              <a:rPr lang="fr-FR" dirty="0"/>
              <a:t>a) Ils sont enracinés dans la mémoire implicite</a:t>
            </a:r>
            <a:br>
              <a:rPr lang="fr-FR" dirty="0"/>
            </a:br>
            <a:r>
              <a:rPr lang="fr-FR" dirty="0"/>
              <a:t>b) Ils sont renforcés par la culture et l’environnement social</a:t>
            </a:r>
            <a:br>
              <a:rPr lang="fr-FR" dirty="0"/>
            </a:br>
            <a:r>
              <a:rPr lang="fr-FR" dirty="0"/>
              <a:t>c) Ils sont liés à des heuristiques inconscientes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6146" name="Picture 2" descr="Artificial intelligence is no match for natural stupidity - Programmer ...">
            <a:extLst>
              <a:ext uri="{FF2B5EF4-FFF2-40B4-BE49-F238E27FC236}">
                <a16:creationId xmlns:a16="http://schemas.microsoft.com/office/drawing/2014/main" id="{DCAECC48-D61E-EEC3-1C52-B68B1BC4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447" y="1662362"/>
            <a:ext cx="4732492" cy="360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6092F6-A3FF-EC31-0BF4-8785CC834AD8}"/>
              </a:ext>
            </a:extLst>
          </p:cNvPr>
          <p:cNvSpPr txBox="1"/>
          <p:nvPr/>
        </p:nvSpPr>
        <p:spPr>
          <a:xfrm>
            <a:off x="579438" y="2507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b) Ils proviennent de données diverses et non vérifiées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2999B-0F5D-ED98-43FE-400A41C6196D}"/>
              </a:ext>
            </a:extLst>
          </p:cNvPr>
          <p:cNvSpPr txBox="1"/>
          <p:nvPr/>
        </p:nvSpPr>
        <p:spPr>
          <a:xfrm>
            <a:off x="588262" y="52669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d) Toutes les réponses ci-dessus</a:t>
            </a:r>
          </a:p>
        </p:txBody>
      </p:sp>
    </p:spTree>
    <p:extLst>
      <p:ext uri="{BB962C8B-B14F-4D97-AF65-F5344CB8AC3E}">
        <p14:creationId xmlns:p14="http://schemas.microsoft.com/office/powerpoint/2010/main" val="4253076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A0E02-01FD-7BE9-9D55-3BFEAB5C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193DC-F61A-78A9-A619-64C5452B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9C8DE-AC55-D85C-5252-67D3D299D43C}"/>
              </a:ext>
            </a:extLst>
          </p:cNvPr>
          <p:cNvSpPr txBox="1"/>
          <p:nvPr/>
        </p:nvSpPr>
        <p:spPr>
          <a:xfrm>
            <a:off x="588262" y="1662363"/>
            <a:ext cx="58674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Quelle fonction est la moins consciente chez l’IA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b) La mise à jour des poids</a:t>
            </a:r>
            <a:br>
              <a:rPr lang="fr-FR" dirty="0"/>
            </a:br>
            <a:r>
              <a:rPr lang="fr-FR" dirty="0"/>
              <a:t>c) La génération de texte</a:t>
            </a:r>
            <a:br>
              <a:rPr lang="fr-FR" dirty="0"/>
            </a:br>
            <a:r>
              <a:rPr lang="fr-FR" dirty="0"/>
              <a:t>d) La prédiction</a:t>
            </a:r>
          </a:p>
          <a:p>
            <a:br>
              <a:rPr lang="fr-FR" dirty="0"/>
            </a:br>
            <a:r>
              <a:rPr lang="fr-FR" b="1" dirty="0"/>
              <a:t>Quelle fonction est la moins consciente chez l’humain ?</a:t>
            </a:r>
            <a:br>
              <a:rPr lang="fr-FR" dirty="0"/>
            </a:br>
            <a:r>
              <a:rPr lang="fr-FR" dirty="0"/>
              <a:t>a) La régulation hormonale</a:t>
            </a:r>
            <a:br>
              <a:rPr lang="fr-FR" dirty="0"/>
            </a:br>
            <a:r>
              <a:rPr lang="fr-FR" dirty="0"/>
              <a:t>b) La respiration</a:t>
            </a:r>
            <a:br>
              <a:rPr lang="fr-FR" dirty="0"/>
            </a:br>
            <a:r>
              <a:rPr lang="fr-FR" dirty="0"/>
              <a:t>c) Le contrôle de la température corporelle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7170" name="Picture 2" descr="Ai memes : r/machinelearningmemes">
            <a:extLst>
              <a:ext uri="{FF2B5EF4-FFF2-40B4-BE49-F238E27FC236}">
                <a16:creationId xmlns:a16="http://schemas.microsoft.com/office/drawing/2014/main" id="{EFEA5072-2192-4AB8-ECF4-F4B841560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86" y="1054216"/>
            <a:ext cx="3882123" cy="485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E49BDE-BE17-DE25-0963-BF4E86EC42CC}"/>
              </a:ext>
            </a:extLst>
          </p:cNvPr>
          <p:cNvSpPr txBox="1"/>
          <p:nvPr/>
        </p:nvSpPr>
        <p:spPr>
          <a:xfrm>
            <a:off x="588262" y="1925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a) L’auto-apprentissage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7576D-A1EF-9FDC-6416-50FE5EDB2B26}"/>
              </a:ext>
            </a:extLst>
          </p:cNvPr>
          <p:cNvSpPr txBox="1"/>
          <p:nvPr/>
        </p:nvSpPr>
        <p:spPr>
          <a:xfrm>
            <a:off x="588262" y="46495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d) La synchronisation des rythmes circadiens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83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.T. Phone Home - Imgflip">
            <a:extLst>
              <a:ext uri="{FF2B5EF4-FFF2-40B4-BE49-F238E27FC236}">
                <a16:creationId xmlns:a16="http://schemas.microsoft.com/office/drawing/2014/main" id="{8F950C1D-E045-EB38-BD3A-F0E98052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2764" y="1181101"/>
            <a:ext cx="7750445" cy="499903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1EC59D3-BE00-166A-2A58-6B80FE86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Veille</a:t>
            </a:r>
            <a:r>
              <a:rPr lang="en-US" dirty="0"/>
              <a:t> </a:t>
            </a:r>
            <a:r>
              <a:rPr lang="en-US" dirty="0" err="1"/>
              <a:t>technologique</a:t>
            </a:r>
            <a:r>
              <a:rPr lang="en-US" dirty="0"/>
              <a:t> et </a:t>
            </a:r>
            <a:r>
              <a:rPr lang="en-US" dirty="0" err="1"/>
              <a:t>veille</a:t>
            </a:r>
            <a:r>
              <a:rPr lang="en-US" dirty="0"/>
              <a:t> </a:t>
            </a:r>
            <a:r>
              <a:rPr lang="en-US" dirty="0" err="1"/>
              <a:t>interieure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33746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webextensions/webextension1.xml><?xml version="1.0" encoding="utf-8"?>
<we:webextension xmlns:we="http://schemas.microsoft.com/office/webextensions/webextension/2010/11" id="{485576E9-3A42-4CBF-B07E-55C6C9521347}">
  <we:reference id="wa200001661" version="3.1.2.0" store="en-US" storeType="OMEX"/>
  <we:alternateReferences>
    <we:reference id="WA200001661" version="3.1.2.0" store="WA200001661" storeType="OMEX"/>
  </we:alternateReferences>
  <we:properties>
    <we:property name="breaktime.flosim.com_fontColour" value="null"/>
    <we:property name="breaktime.flosim.com_startMinutes" value="1"/>
    <we:property name="breaktime.flosim.com_time" value="0"/>
    <we:property name="time" value="60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1509</Words>
  <Application>Microsoft Office PowerPoint</Application>
  <PresentationFormat>Widescreen</PresentationFormat>
  <Paragraphs>146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-apple-system</vt:lpstr>
      <vt:lpstr>Aptos</vt:lpstr>
      <vt:lpstr>Arial</vt:lpstr>
      <vt:lpstr>Consolas</vt:lpstr>
      <vt:lpstr>inherit</vt:lpstr>
      <vt:lpstr>Montserrat</vt:lpstr>
      <vt:lpstr>Segoe UI</vt:lpstr>
      <vt:lpstr>Segoe UI Semibold</vt:lpstr>
      <vt:lpstr>system-ui</vt:lpstr>
      <vt:lpstr>Wingdings</vt:lpstr>
      <vt:lpstr>LIGHT MODE</vt:lpstr>
      <vt:lpstr>PowerPoint Presentation</vt:lpstr>
      <vt:lpstr>PowerPoint Presentation</vt:lpstr>
      <vt:lpstr>PowerPoint Presentation</vt:lpstr>
      <vt:lpstr>PowerPoint Presentation</vt:lpstr>
      <vt:lpstr>Q1 :</vt:lpstr>
      <vt:lpstr>Q2 :</vt:lpstr>
      <vt:lpstr>Q3 :</vt:lpstr>
      <vt:lpstr>Q4 :</vt:lpstr>
      <vt:lpstr>Veille technologique et veille interieure </vt:lpstr>
      <vt:lpstr>Pourquoi ?</vt:lpstr>
      <vt:lpstr>Comment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Confiance </vt:lpstr>
      <vt:lpstr>Prise de décision</vt:lpstr>
      <vt:lpstr>Communication &amp; curiosité</vt:lpstr>
      <vt:lpstr>PowerPoint Presentation</vt:lpstr>
      <vt:lpstr>PowerPoint Presentation</vt:lpstr>
      <vt:lpstr>Apprendre ce qu’on n’enseigne pas</vt:lpstr>
      <vt:lpstr>Trop d’infos tue l’info</vt:lpstr>
      <vt:lpstr>20 experts IA à suivre sur LinkedIn (pour une veille efficace)</vt:lpstr>
      <vt:lpstr>Ressources gratuites pour apprendre</vt:lpstr>
      <vt:lpstr>Ressources gratuities à tester</vt:lpstr>
      <vt:lpstr>PowerPoint Presentation</vt:lpstr>
      <vt:lpstr>PowerPoint Presentation</vt:lpstr>
      <vt:lpstr>Les métiers à la plus forte croissance dans le monde en 2025</vt:lpstr>
      <vt:lpstr>5 nouveaux métiers en 2025 </vt:lpstr>
      <vt:lpstr>Trois scénarios pour les 5 prochaines années</vt:lpstr>
      <vt:lpstr>Trois scénarios pour les 5 prochaines années</vt:lpstr>
      <vt:lpstr>Trois scénarios pour les 5 prochaines années</vt:lpstr>
      <vt:lpstr>PowerPoint Presentation</vt:lpstr>
      <vt:lpstr>aka.ms/alexandra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Alexandra Zakharova</dc:creator>
  <cp:lastModifiedBy>Adrien Clerbois</cp:lastModifiedBy>
  <cp:revision>20</cp:revision>
  <dcterms:created xsi:type="dcterms:W3CDTF">2025-10-26T14:28:41Z</dcterms:created>
  <dcterms:modified xsi:type="dcterms:W3CDTF">2025-11-14T14:48:18Z</dcterms:modified>
</cp:coreProperties>
</file>